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charts/chart2.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3"/>
  </p:notesMasterIdLst>
  <p:sldIdLst>
    <p:sldId id="256" r:id="rId2"/>
    <p:sldId id="266" r:id="rId3"/>
    <p:sldId id="267" r:id="rId4"/>
    <p:sldId id="269" r:id="rId5"/>
    <p:sldId id="268" r:id="rId6"/>
    <p:sldId id="257" r:id="rId7"/>
    <p:sldId id="258" r:id="rId8"/>
    <p:sldId id="259" r:id="rId9"/>
    <p:sldId id="260" r:id="rId10"/>
    <p:sldId id="261" r:id="rId11"/>
    <p:sldId id="262" r:id="rId12"/>
    <p:sldId id="270" r:id="rId13"/>
    <p:sldId id="271" r:id="rId14"/>
    <p:sldId id="276" r:id="rId15"/>
    <p:sldId id="277" r:id="rId16"/>
    <p:sldId id="283" r:id="rId17"/>
    <p:sldId id="278" r:id="rId18"/>
    <p:sldId id="279" r:id="rId19"/>
    <p:sldId id="280" r:id="rId20"/>
    <p:sldId id="282" r:id="rId21"/>
    <p:sldId id="273" r:id="rId22"/>
    <p:sldId id="274" r:id="rId23"/>
    <p:sldId id="263" r:id="rId24"/>
    <p:sldId id="281" r:id="rId25"/>
    <p:sldId id="264" r:id="rId26"/>
    <p:sldId id="284" r:id="rId27"/>
    <p:sldId id="285" r:id="rId28"/>
    <p:sldId id="286" r:id="rId29"/>
    <p:sldId id="265" r:id="rId30"/>
    <p:sldId id="275" r:id="rId31"/>
    <p:sldId id="27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4567" autoAdjust="0"/>
    <p:restoredTop sz="87154" autoAdjust="0"/>
  </p:normalViewPr>
  <p:slideViewPr>
    <p:cSldViewPr snapToGrid="0" snapToObjects="1">
      <p:cViewPr>
        <p:scale>
          <a:sx n="75" d="100"/>
          <a:sy n="75" d="100"/>
        </p:scale>
        <p:origin x="-2832" y="-144"/>
      </p:cViewPr>
      <p:guideLst>
        <p:guide orient="horz" pos="2160"/>
        <p:guide pos="2880"/>
      </p:guideLst>
    </p:cSldViewPr>
  </p:slideViewPr>
  <p:outlineViewPr>
    <p:cViewPr>
      <p:scale>
        <a:sx n="33" d="100"/>
        <a:sy n="33" d="100"/>
      </p:scale>
      <p:origin x="0" y="32"/>
    </p:cViewPr>
  </p:outlineViewPr>
  <p:notesTextViewPr>
    <p:cViewPr>
      <p:scale>
        <a:sx n="100" d="100"/>
        <a:sy n="100" d="100"/>
      </p:scale>
      <p:origin x="0" y="3512"/>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Лист1!$B$1</c:f>
              <c:strCache>
                <c:ptCount val="1"/>
                <c:pt idx="0">
                  <c:v>Продажи</c:v>
                </c:pt>
              </c:strCache>
            </c:strRef>
          </c:tx>
          <c:cat>
            <c:strRef>
              <c:f>Лист1!$A$2:$A$5</c:f>
              <c:strCache>
                <c:ptCount val="4"/>
                <c:pt idx="0">
                  <c:v>Кв. 1</c:v>
                </c:pt>
                <c:pt idx="1">
                  <c:v>Кв. 2</c:v>
                </c:pt>
                <c:pt idx="2">
                  <c:v>Кв. 3</c:v>
                </c:pt>
                <c:pt idx="3">
                  <c:v>Кв. 4</c:v>
                </c:pt>
              </c:strCache>
            </c:strRef>
          </c:cat>
          <c:val>
            <c:numRef>
              <c:f>Лист1!$B$2:$B$5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Лист1!$B$1</c:f>
              <c:strCache>
                <c:ptCount val="1"/>
                <c:pt idx="0">
                  <c:v>Ряд 1</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Лист1!$B$2:$B$5</c:f>
              <c:numCache>
                <c:formatCode>General</c:formatCode>
                <c:ptCount val="4"/>
                <c:pt idx="0">
                  <c:v>4.3</c:v>
                </c:pt>
                <c:pt idx="1">
                  <c:v>2.5</c:v>
                </c:pt>
                <c:pt idx="2">
                  <c:v>3.5</c:v>
                </c:pt>
                <c:pt idx="3">
                  <c:v>4.5</c:v>
                </c:pt>
              </c:numCache>
            </c:numRef>
          </c:val>
        </c:ser>
        <c:ser>
          <c:idx val="1"/>
          <c:order val="1"/>
          <c:tx>
            <c:strRef>
              <c:f>Лист1!$C$1</c:f>
              <c:strCache>
                <c:ptCount val="1"/>
                <c:pt idx="0">
                  <c:v>Ряд 2</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Лист1!$C$2:$C$5</c:f>
              <c:numCache>
                <c:formatCode>General</c:formatCode>
                <c:ptCount val="4"/>
                <c:pt idx="0">
                  <c:v>2.4</c:v>
                </c:pt>
                <c:pt idx="1">
                  <c:v>4.4</c:v>
                </c:pt>
                <c:pt idx="2">
                  <c:v>1.8</c:v>
                </c:pt>
                <c:pt idx="3">
                  <c:v>2.8</c:v>
                </c:pt>
              </c:numCache>
            </c:numRef>
          </c:val>
        </c:ser>
        <c:ser>
          <c:idx val="2"/>
          <c:order val="2"/>
          <c:tx>
            <c:strRef>
              <c:f>Лист1!$D$1</c:f>
              <c:strCache>
                <c:ptCount val="1"/>
                <c:pt idx="0">
                  <c:v>Ряд 3</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Лист1!$D$2:$D$5</c:f>
              <c:numCache>
                <c:formatCode>General</c:formatCode>
                <c:ptCount val="4"/>
                <c:pt idx="0">
                  <c:v>2.0</c:v>
                </c:pt>
                <c:pt idx="1">
                  <c:v>2.0</c:v>
                </c:pt>
                <c:pt idx="2">
                  <c:v>3.0</c:v>
                </c:pt>
                <c:pt idx="3">
                  <c:v>5.0</c:v>
                </c:pt>
              </c:numCache>
            </c:numRef>
          </c:val>
        </c:ser>
        <c:dLbls>
          <c:showLegendKey val="0"/>
          <c:showVal val="0"/>
          <c:showCatName val="0"/>
          <c:showSerName val="0"/>
          <c:showPercent val="0"/>
          <c:showBubbleSize val="0"/>
        </c:dLbls>
        <c:gapWidth val="150"/>
        <c:axId val="2119583608"/>
        <c:axId val="2094393448"/>
      </c:barChart>
      <c:catAx>
        <c:axId val="2119583608"/>
        <c:scaling>
          <c:orientation val="minMax"/>
        </c:scaling>
        <c:delete val="0"/>
        <c:axPos val="l"/>
        <c:majorTickMark val="out"/>
        <c:minorTickMark val="none"/>
        <c:tickLblPos val="nextTo"/>
        <c:crossAx val="2094393448"/>
        <c:crosses val="autoZero"/>
        <c:auto val="1"/>
        <c:lblAlgn val="ctr"/>
        <c:lblOffset val="100"/>
        <c:noMultiLvlLbl val="0"/>
      </c:catAx>
      <c:valAx>
        <c:axId val="2094393448"/>
        <c:scaling>
          <c:orientation val="minMax"/>
        </c:scaling>
        <c:delete val="0"/>
        <c:axPos val="b"/>
        <c:majorGridlines/>
        <c:numFmt formatCode="General" sourceLinked="1"/>
        <c:majorTickMark val="out"/>
        <c:minorTickMark val="none"/>
        <c:tickLblPos val="nextTo"/>
        <c:crossAx val="2119583608"/>
        <c:crosses val="autoZero"/>
        <c:crossBetween val="between"/>
      </c:valAx>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A77F7E-4970-9C45-9E9E-8CBC6B5C084C}" type="datetimeFigureOut">
              <a:rPr lang="ru-RU" smtClean="0"/>
              <a:t>24.02.16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B33F0E-B86C-3543-837F-DE8706AED3EC}" type="slidenum">
              <a:rPr lang="ru-RU" smtClean="0"/>
              <a:t>‹#›</a:t>
            </a:fld>
            <a:endParaRPr lang="ru-RU"/>
          </a:p>
        </p:txBody>
      </p:sp>
    </p:spTree>
    <p:extLst>
      <p:ext uri="{BB962C8B-B14F-4D97-AF65-F5344CB8AC3E}">
        <p14:creationId xmlns:p14="http://schemas.microsoft.com/office/powerpoint/2010/main" val="31825357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 </a:t>
            </a:r>
            <a:r>
              <a:rPr lang="ru-RU" sz="4000" kern="1200" dirty="0" smtClean="0">
                <a:solidFill>
                  <a:schemeClr val="tx1"/>
                </a:solidFill>
                <a:latin typeface="+mn-lt"/>
                <a:ea typeface="+mn-ea"/>
                <a:cs typeface="+mn-cs"/>
              </a:rPr>
              <a:t>Индивидуальные задания к практическим занятиям и СРОП на сладе № 28</a:t>
            </a:r>
            <a:r>
              <a:rPr lang="ru-RU" sz="4000" kern="1200" baseline="0" dirty="0" smtClean="0">
                <a:solidFill>
                  <a:schemeClr val="tx1"/>
                </a:solidFill>
                <a:latin typeface="+mn-lt"/>
                <a:ea typeface="+mn-ea"/>
                <a:cs typeface="+mn-cs"/>
              </a:rPr>
              <a:t> </a:t>
            </a:r>
            <a:r>
              <a:rPr lang="ru-RU" sz="4000" kern="1200" dirty="0" smtClean="0">
                <a:solidFill>
                  <a:schemeClr val="tx1"/>
                </a:solidFill>
                <a:latin typeface="+mn-lt"/>
                <a:ea typeface="+mn-ea"/>
                <a:cs typeface="+mn-cs"/>
              </a:rPr>
              <a:t> (заметки).</a:t>
            </a:r>
            <a:r>
              <a:rPr lang="ru-RU" sz="2000" kern="1200" dirty="0" smtClean="0">
                <a:solidFill>
                  <a:schemeClr val="tx1"/>
                </a:solidFill>
                <a:latin typeface="+mn-lt"/>
                <a:ea typeface="+mn-ea"/>
                <a:cs typeface="+mn-cs"/>
              </a:rPr>
              <a:t>  К самостоятельной работе: выполнить реферат по теме «Система управления</a:t>
            </a:r>
            <a:r>
              <a:rPr lang="ru-RU" sz="2000" kern="1200" baseline="0" dirty="0" smtClean="0">
                <a:solidFill>
                  <a:schemeClr val="tx1"/>
                </a:solidFill>
                <a:latin typeface="+mn-lt"/>
                <a:ea typeface="+mn-ea"/>
                <a:cs typeface="+mn-cs"/>
              </a:rPr>
              <a:t> качеством в горно-металлургическом комплексе» с учетом избранной специальности. Типовое оформление и содержание на слайде №  31.</a:t>
            </a:r>
            <a:r>
              <a:rPr lang="ru-RU" sz="4000" kern="1200" baseline="0" dirty="0" smtClean="0">
                <a:solidFill>
                  <a:schemeClr val="tx1"/>
                </a:solidFill>
                <a:latin typeface="+mn-lt"/>
                <a:ea typeface="+mn-ea"/>
                <a:cs typeface="+mn-cs"/>
              </a:rPr>
              <a:t>                                                                                                                                                                                                                          </a:t>
            </a:r>
            <a:r>
              <a:rPr lang="ru-RU" sz="4000"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Качество как объект управления. 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a:t>
            </a:r>
          </a:p>
          <a:p>
            <a:r>
              <a:rPr lang="ru-RU" sz="1200" kern="1200" dirty="0" smtClean="0">
                <a:solidFill>
                  <a:schemeClr val="tx1"/>
                </a:solidFill>
                <a:latin typeface="+mn-lt"/>
                <a:ea typeface="+mn-ea"/>
                <a:cs typeface="+mn-cs"/>
              </a:rPr>
              <a:t>Управление качеством продукции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менеджмента качества.</a:t>
            </a:r>
          </a:p>
          <a:p>
            <a:endParaRPr lang="en-US" dirty="0" smtClean="0"/>
          </a:p>
          <a:p>
            <a:r>
              <a:rPr lang="en-US" dirty="0" smtClean="0"/>
              <a:t>       </a:t>
            </a:r>
            <a:r>
              <a:rPr lang="ru-RU" dirty="0" smtClean="0"/>
              <a:t>      </a:t>
            </a:r>
            <a:r>
              <a:rPr lang="ru-RU" sz="1200" b="1" kern="1200" dirty="0" smtClean="0">
                <a:solidFill>
                  <a:schemeClr val="tx1"/>
                </a:solidFill>
                <a:latin typeface="+mn-lt"/>
                <a:ea typeface="+mn-ea"/>
                <a:cs typeface="+mn-cs"/>
              </a:rPr>
              <a:t>Система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a:t>
            </a:r>
            <a:r>
              <a:rPr lang="ru-RU" dirty="0" smtClean="0"/>
              <a:t>     Качество - комплексное понятие,</a:t>
            </a:r>
            <a:r>
              <a:rPr lang="ru-RU" baseline="0" dirty="0" smtClean="0"/>
              <a:t> характеризующее  эффективность всех сторон деятельности</a:t>
            </a:r>
            <a:r>
              <a:rPr lang="en-US" baseline="0" dirty="0" smtClean="0"/>
              <a:t>:</a:t>
            </a:r>
            <a:r>
              <a:rPr lang="ru-RU" baseline="0" dirty="0" smtClean="0"/>
              <a:t> разработка стратегии, организация производства, маркетинг, менеджмент качества, квалиметрия и другие</a:t>
            </a:r>
            <a:r>
              <a:rPr lang="en-US" baseline="0" dirty="0" smtClean="0"/>
              <a:t>.</a:t>
            </a:r>
            <a:r>
              <a:rPr lang="ru-RU" baseline="0" dirty="0" smtClean="0"/>
              <a:t> Международная организация по стандартизации (стандарт ИСО-8402) </a:t>
            </a:r>
            <a:r>
              <a:rPr lang="ru-RU" dirty="0" smtClean="0"/>
              <a:t> определяет</a:t>
            </a:r>
            <a:r>
              <a:rPr lang="ru-RU" baseline="0" dirty="0" smtClean="0"/>
              <a:t> качество как совокупность свойств и характеристик продукции или услуги, которые придают им способность удовлетворить обусловленные или предполагаемые потребности</a:t>
            </a:r>
            <a:r>
              <a:rPr lang="en-US" baseline="0" dirty="0" smtClean="0"/>
              <a:t>.</a:t>
            </a:r>
            <a:r>
              <a:rPr lang="ru-RU" baseline="0" dirty="0" smtClean="0"/>
              <a:t> Этот стандарт ввел понятия</a:t>
            </a:r>
            <a:r>
              <a:rPr lang="en-US" baseline="0" dirty="0" smtClean="0"/>
              <a:t>:</a:t>
            </a:r>
            <a:r>
              <a:rPr lang="ru-RU" baseline="0" dirty="0" smtClean="0"/>
              <a:t>  «управление качеством»</a:t>
            </a:r>
            <a:r>
              <a:rPr lang="en-US" baseline="0" dirty="0" smtClean="0"/>
              <a:t>, </a:t>
            </a:r>
            <a:r>
              <a:rPr lang="ru-RU" baseline="0" dirty="0" smtClean="0"/>
              <a:t> «обеспечение качеством», «спираль качества»</a:t>
            </a:r>
            <a:r>
              <a:rPr lang="en-US" baseline="0" dirty="0" smtClean="0"/>
              <a:t>.</a:t>
            </a:r>
            <a:r>
              <a:rPr lang="ru-RU" dirty="0" smtClean="0"/>
              <a:t>                                                            </a:t>
            </a:r>
            <a:endParaRPr lang="ru-RU" sz="2000" dirty="0" smtClean="0"/>
          </a:p>
          <a:p>
            <a:endParaRPr lang="ru-RU" sz="2000" dirty="0" smtClean="0"/>
          </a:p>
          <a:p>
            <a:endParaRPr lang="ru-RU" sz="2000" dirty="0" smtClean="0"/>
          </a:p>
          <a:p>
            <a:endParaRPr lang="ru-RU" sz="2000" dirty="0" smtClean="0"/>
          </a:p>
          <a:p>
            <a:endParaRPr lang="ru-RU" sz="2000" dirty="0" smtClean="0"/>
          </a:p>
          <a:p>
            <a:r>
              <a:rPr lang="ru-RU" sz="2000" dirty="0" smtClean="0"/>
              <a:t>                     </a:t>
            </a:r>
            <a:r>
              <a:rPr lang="en-US" sz="2000" dirty="0" smtClean="0"/>
              <a:t>                                                     </a:t>
            </a:r>
            <a:endParaRPr lang="ru-RU" sz="2000" dirty="0"/>
          </a:p>
        </p:txBody>
      </p:sp>
      <p:sp>
        <p:nvSpPr>
          <p:cNvPr id="4" name="Номер слайда 3"/>
          <p:cNvSpPr>
            <a:spLocks noGrp="1"/>
          </p:cNvSpPr>
          <p:nvPr>
            <p:ph type="sldNum" sz="quarter" idx="10"/>
          </p:nvPr>
        </p:nvSpPr>
        <p:spPr/>
        <p:txBody>
          <a:bodyPr/>
          <a:lstStyle/>
          <a:p>
            <a:fld id="{A0B33F0E-B86C-3543-837F-DE8706AED3EC}" type="slidenum">
              <a:rPr lang="ru-RU" smtClean="0"/>
              <a:t>1</a:t>
            </a:fld>
            <a:endParaRPr lang="ru-RU"/>
          </a:p>
        </p:txBody>
      </p:sp>
    </p:spTree>
    <p:extLst>
      <p:ext uri="{BB962C8B-B14F-4D97-AF65-F5344CB8AC3E}">
        <p14:creationId xmlns:p14="http://schemas.microsoft.com/office/powerpoint/2010/main" val="1746779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 Качество как объект управления. Создание системы управления</a:t>
            </a:r>
            <a:r>
              <a:rPr lang="ru-RU" baseline="0" dirty="0" smtClean="0"/>
              <a:t> качеством целесообразно осуществлять в следующей последовательности:                                                                                                                                           </a:t>
            </a:r>
            <a:r>
              <a:rPr lang="ru-RU" dirty="0" smtClean="0"/>
              <a:t> </a:t>
            </a:r>
            <a:r>
              <a:rPr lang="ru-RU" sz="1200" b="1" kern="1200" dirty="0" smtClean="0">
                <a:solidFill>
                  <a:schemeClr val="tx1"/>
                </a:solidFill>
                <a:latin typeface="+mn-lt"/>
                <a:ea typeface="+mn-ea"/>
                <a:cs typeface="+mn-cs"/>
              </a:rPr>
              <a:t>1.</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Информационное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совещание.</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Проведение такого совещания необходимо для того, чтобы довести до руководства и управленческого персонала информацию, содержащую следующие сведения:</a:t>
            </a:r>
          </a:p>
          <a:p>
            <a:r>
              <a:rPr lang="ru-RU" sz="1200" b="0" kern="1200" dirty="0" smtClean="0">
                <a:solidFill>
                  <a:schemeClr val="tx1"/>
                </a:solidFill>
                <a:latin typeface="+mn-lt"/>
                <a:ea typeface="+mn-ea"/>
                <a:cs typeface="+mn-cs"/>
              </a:rPr>
              <a:t>· роль и значение системы качества для обеспечения успешной деятельности предприятия;</a:t>
            </a:r>
          </a:p>
          <a:p>
            <a:r>
              <a:rPr lang="ru-RU" sz="1200" b="0" kern="1200" dirty="0" smtClean="0">
                <a:solidFill>
                  <a:schemeClr val="tx1"/>
                </a:solidFill>
                <a:latin typeface="+mn-lt"/>
                <a:ea typeface="+mn-ea"/>
                <a:cs typeface="+mn-cs"/>
              </a:rPr>
              <a:t>· сравнение существующей системы в работе по качеству с рекомендациями международных стандартов ИСО 9000;</a:t>
            </a:r>
          </a:p>
          <a:p>
            <a:r>
              <a:rPr lang="ru-RU" sz="1200" b="0" kern="1200" dirty="0" smtClean="0">
                <a:solidFill>
                  <a:schemeClr val="tx1"/>
                </a:solidFill>
                <a:latin typeface="+mn-lt"/>
                <a:ea typeface="+mn-ea"/>
                <a:cs typeface="+mn-cs"/>
              </a:rPr>
              <a:t>· основные обязанности и ответственность руководства предприятия, управленческого и производственного персонала в создаваемой системе;</a:t>
            </a:r>
          </a:p>
          <a:p>
            <a:r>
              <a:rPr lang="ru-RU" sz="1200" b="0" kern="1200" dirty="0" smtClean="0">
                <a:solidFill>
                  <a:schemeClr val="tx1"/>
                </a:solidFill>
                <a:latin typeface="+mn-lt"/>
                <a:ea typeface="+mn-ea"/>
                <a:cs typeface="+mn-cs"/>
              </a:rPr>
              <a:t>· структура системы качества и принцип ее функционирования;</a:t>
            </a:r>
          </a:p>
          <a:p>
            <a:r>
              <a:rPr lang="ru-RU" sz="1200" b="0" kern="1200" dirty="0" smtClean="0">
                <a:solidFill>
                  <a:schemeClr val="tx1"/>
                </a:solidFill>
                <a:latin typeface="+mn-lt"/>
                <a:ea typeface="+mn-ea"/>
                <a:cs typeface="+mn-cs"/>
              </a:rPr>
              <a:t>· структура и функции службы качества и ее статус;</a:t>
            </a:r>
          </a:p>
          <a:p>
            <a:r>
              <a:rPr lang="ru-RU" sz="1200" b="0" kern="1200" dirty="0" smtClean="0">
                <a:solidFill>
                  <a:schemeClr val="tx1"/>
                </a:solidFill>
                <a:latin typeface="+mn-lt"/>
                <a:ea typeface="+mn-ea"/>
                <a:cs typeface="+mn-cs"/>
              </a:rPr>
              <a:t>· процедура создания и сертификации системы качества.</a:t>
            </a:r>
          </a:p>
          <a:p>
            <a:r>
              <a:rPr lang="ru-RU" sz="1200" b="0" kern="1200" dirty="0" smtClean="0">
                <a:solidFill>
                  <a:schemeClr val="tx1"/>
                </a:solidFill>
                <a:latin typeface="+mn-lt"/>
                <a:ea typeface="+mn-ea"/>
                <a:cs typeface="+mn-cs"/>
              </a:rPr>
              <a:t>При этом, как показывает практика, руководство предприятия гораздо лучше воспринимает указанную информацию, когда об этом говорят приглашенные со стороны специалисты, в особенности иностранцы. Правило «нет пророка в своем отечестве» действует здесь в полной мере. Поэтому, даже если на предприятии есть свои специалисты, способные предоставить такую информацию, в интересах дела бывает лучше подчиниться этому правилу, хотя оно действительно кажется иррациональным и потребует немалых затрат.</a:t>
            </a:r>
          </a:p>
          <a:p>
            <a:r>
              <a:rPr lang="ru-RU" sz="1200" b="1" kern="1200" dirty="0" smtClean="0">
                <a:solidFill>
                  <a:schemeClr val="tx1"/>
                </a:solidFill>
                <a:latin typeface="+mn-lt"/>
                <a:ea typeface="+mn-ea"/>
                <a:cs typeface="+mn-cs"/>
              </a:rPr>
              <a:t>2.</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Принятие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решения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создании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Следующий шаг в создании системы качества -- принятие руководством официального решения о ее создании. Такое решение может быть оформлено в виде приказа, в соответствии с которым:</a:t>
            </a:r>
          </a:p>
          <a:p>
            <a:r>
              <a:rPr lang="ru-RU" sz="1200" b="0" kern="1200" dirty="0" smtClean="0">
                <a:solidFill>
                  <a:schemeClr val="tx1"/>
                </a:solidFill>
                <a:latin typeface="+mn-lt"/>
                <a:ea typeface="+mn-ea"/>
                <a:cs typeface="+mn-cs"/>
              </a:rPr>
              <a:t>назначается представитель руководства, ответственный за создание и функционирование системы качества;</a:t>
            </a:r>
          </a:p>
          <a:p>
            <a:r>
              <a:rPr lang="ru-RU" sz="1200" b="0" kern="1200" dirty="0" smtClean="0">
                <a:solidFill>
                  <a:schemeClr val="tx1"/>
                </a:solidFill>
                <a:latin typeface="+mn-lt"/>
                <a:ea typeface="+mn-ea"/>
                <a:cs typeface="+mn-cs"/>
              </a:rPr>
              <a:t>формируется служба качества, как правило, в составе ОТК, отдела управления качеством, метрологической службы, отдела стандартизации и центральной заводской лаборатории;</a:t>
            </a:r>
          </a:p>
          <a:p>
            <a:r>
              <a:rPr lang="ru-RU" sz="1200" b="0" kern="1200" dirty="0" smtClean="0">
                <a:solidFill>
                  <a:schemeClr val="tx1"/>
                </a:solidFill>
                <a:latin typeface="+mn-lt"/>
                <a:ea typeface="+mn-ea"/>
                <a:cs typeface="+mn-cs"/>
              </a:rPr>
              <a:t>устанавливаются основные этапы, исполнители и сроки разработки и внедрения системы качества.</a:t>
            </a:r>
          </a:p>
          <a:p>
            <a:r>
              <a:rPr lang="ru-RU" sz="1200" b="1" kern="1200" dirty="0" smtClean="0">
                <a:solidFill>
                  <a:schemeClr val="tx1"/>
                </a:solidFill>
                <a:latin typeface="+mn-lt"/>
                <a:ea typeface="+mn-ea"/>
                <a:cs typeface="+mn-cs"/>
              </a:rPr>
              <a:t>3.</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плана-графика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создания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Во исполнение решения руководства разрабатывается план-график создания системы качества, в котором предусматривается выполнение следующих работ:</a:t>
            </a:r>
          </a:p>
          <a:p>
            <a:r>
              <a:rPr lang="ru-RU" sz="1200" b="0" kern="1200" dirty="0" smtClean="0">
                <a:solidFill>
                  <a:schemeClr val="tx1"/>
                </a:solidFill>
                <a:latin typeface="+mn-lt"/>
                <a:ea typeface="+mn-ea"/>
                <a:cs typeface="+mn-cs"/>
              </a:rPr>
              <a:t>разработка политики в области качества;</a:t>
            </a:r>
          </a:p>
          <a:p>
            <a:r>
              <a:rPr lang="ru-RU" sz="1200" b="0" kern="1200" dirty="0" smtClean="0">
                <a:solidFill>
                  <a:schemeClr val="tx1"/>
                </a:solidFill>
                <a:latin typeface="+mn-lt"/>
                <a:ea typeface="+mn-ea"/>
                <a:cs typeface="+mn-cs"/>
              </a:rPr>
              <a:t>определение функций и задач (элементов) системы качества с учетом рекомендаций стандартов ИСО 9000 и особенностей предприятия;</a:t>
            </a:r>
          </a:p>
          <a:p>
            <a:r>
              <a:rPr lang="ru-RU" sz="1200" b="0" kern="1200" dirty="0" smtClean="0">
                <a:solidFill>
                  <a:schemeClr val="tx1"/>
                </a:solidFill>
                <a:latin typeface="+mn-lt"/>
                <a:ea typeface="+mn-ea"/>
                <a:cs typeface="+mn-cs"/>
              </a:rPr>
              <a:t>определение состава структурных подразделений, которые должны выполнять функции в системе качества,</a:t>
            </a:r>
          </a:p>
          <a:p>
            <a:r>
              <a:rPr lang="ru-RU" sz="1200" b="0" kern="1200" dirty="0" smtClean="0">
                <a:solidFill>
                  <a:schemeClr val="tx1"/>
                </a:solidFill>
                <a:latin typeface="+mn-lt"/>
                <a:ea typeface="+mn-ea"/>
                <a:cs typeface="+mn-cs"/>
              </a:rPr>
              <a:t>разработка структурной и функциональной схем системы качества;</a:t>
            </a:r>
          </a:p>
          <a:p>
            <a:r>
              <a:rPr lang="ru-RU" sz="1200" b="0" kern="1200" dirty="0" smtClean="0">
                <a:solidFill>
                  <a:schemeClr val="tx1"/>
                </a:solidFill>
                <a:latin typeface="+mn-lt"/>
                <a:ea typeface="+mn-ea"/>
                <a:cs typeface="+mn-cs"/>
              </a:rPr>
              <a:t>определение состава и состояния документации системы качества;</a:t>
            </a:r>
          </a:p>
          <a:p>
            <a:r>
              <a:rPr lang="ru-RU" sz="1200" b="0" kern="1200" dirty="0" smtClean="0">
                <a:solidFill>
                  <a:schemeClr val="tx1"/>
                </a:solidFill>
                <a:latin typeface="+mn-lt"/>
                <a:ea typeface="+mn-ea"/>
                <a:cs typeface="+mn-cs"/>
              </a:rPr>
              <a:t>разработка новых и корректировка действующих нормативных документов системы качества и выпуск «Руководства по качеству»;</a:t>
            </a:r>
          </a:p>
          <a:p>
            <a:r>
              <a:rPr lang="ru-RU" sz="1200" b="0" kern="1200" dirty="0" smtClean="0">
                <a:solidFill>
                  <a:schemeClr val="tx1"/>
                </a:solidFill>
                <a:latin typeface="+mn-lt"/>
                <a:ea typeface="+mn-ea"/>
                <a:cs typeface="+mn-cs"/>
              </a:rPr>
              <a:t>внутренние проверки системы качества в процессе ее внедрения и доработка системы по результатам проверок.</a:t>
            </a:r>
          </a:p>
          <a:p>
            <a:r>
              <a:rPr lang="ru-RU" sz="1200" b="1" kern="1200" dirty="0" smtClean="0">
                <a:solidFill>
                  <a:schemeClr val="tx1"/>
                </a:solidFill>
                <a:latin typeface="+mn-lt"/>
                <a:ea typeface="+mn-ea"/>
                <a:cs typeface="+mn-cs"/>
              </a:rPr>
              <a:t>4.</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функций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задач</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(элементов)</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На этой стадии сначала нужно провести тщательный анализ процесса создания продукции и представить его в виде подробного перечня этапов работ. Основу этого перечня составляют стадии жизненного цикла продукции, характерные для данного предприятия. Полный цикл охватывает проектирование, изготовление, монтаж, испытания продукции и ее обслуживание при эксплуатации.</a:t>
            </a:r>
          </a:p>
          <a:p>
            <a:r>
              <a:rPr lang="ru-RU" sz="1200" b="0" kern="1200" dirty="0" smtClean="0">
                <a:solidFill>
                  <a:schemeClr val="tx1"/>
                </a:solidFill>
                <a:latin typeface="+mn-lt"/>
                <a:ea typeface="+mn-ea"/>
                <a:cs typeface="+mn-cs"/>
              </a:rPr>
              <a:t>Для организации эффективного управления качеством перечень этапов должен быть в достаточной степени детализирован, чтобы ни один из них не остался без воздействия системы качества.</a:t>
            </a:r>
          </a:p>
          <a:p>
            <a:r>
              <a:rPr lang="ru-RU" sz="1200" b="1" kern="1200" dirty="0" smtClean="0">
                <a:solidFill>
                  <a:schemeClr val="tx1"/>
                </a:solidFill>
                <a:latin typeface="+mn-lt"/>
                <a:ea typeface="+mn-ea"/>
                <a:cs typeface="+mn-cs"/>
              </a:rPr>
              <a:t>5.</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состава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структурных</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подразделений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управления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качеством.</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этапов создания продукции и функций (элементов) системы качества нужно определить структурные подразделения, которые будут выполнять эти функции.</a:t>
            </a:r>
          </a:p>
          <a:p>
            <a:r>
              <a:rPr lang="ru-RU" sz="1200" b="0" kern="1200" dirty="0" smtClean="0">
                <a:solidFill>
                  <a:schemeClr val="tx1"/>
                </a:solidFill>
                <a:latin typeface="+mn-lt"/>
                <a:ea typeface="+mn-ea"/>
                <a:cs typeface="+mn-cs"/>
              </a:rPr>
              <a:t>Для этого необходимо проанализировать функции существующих подразделений и сравнить их с перечнем функций, принятым для создаваемой системы качества с учетом рекомендаций ИСО 9000.</a:t>
            </a:r>
          </a:p>
          <a:p>
            <a:r>
              <a:rPr lang="ru-RU" sz="1200" b="0" kern="1200" dirty="0" smtClean="0">
                <a:solidFill>
                  <a:schemeClr val="tx1"/>
                </a:solidFill>
                <a:latin typeface="+mn-lt"/>
                <a:ea typeface="+mn-ea"/>
                <a:cs typeface="+mn-cs"/>
              </a:rPr>
              <a:t>В результате устанавливаются исполнители каждой функции и каждому исполнителю его новые функции официально включаются в функциональные обязанности. В состав исполнителей, кроме подразделений службы качества, входят, как правило, конструкторские, технологические, производственные и другие подразделения, вносящие существенный вклад в формирование (обеспечение) качества продукции. После определения исполнителей и их функций система качества обретает вполне конкретное очертание, которое может быть представлено на двух схемах: структурной и функциональной.</a:t>
            </a:r>
          </a:p>
          <a:p>
            <a:r>
              <a:rPr lang="ru-RU" sz="1200" b="1" kern="1200" dirty="0" smtClean="0">
                <a:solidFill>
                  <a:schemeClr val="tx1"/>
                </a:solidFill>
                <a:latin typeface="+mn-lt"/>
                <a:ea typeface="+mn-ea"/>
                <a:cs typeface="+mn-cs"/>
              </a:rPr>
              <a:t>6.</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структурной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схемы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Структурная схема системы качества строится на основе структурной схемы предприятия и дает возможность показать «устройство» системы - состав и взаимосвязь всех структурных подразделений в системе качества и ее управляющее ядро - службу качества, в которую, как было отмечено, включаются, как правило, отдел технического контроля, метрологическая служба, центральная заводская лаборатория, служба стандартизации, а также отдел управления качеством, выполняющий функции организации, координации и </a:t>
            </a:r>
            <a:r>
              <a:rPr lang="ru-RU" sz="1200" b="0" kern="1200" dirty="0" err="1" smtClean="0">
                <a:solidFill>
                  <a:schemeClr val="tx1"/>
                </a:solidFill>
                <a:latin typeface="+mn-lt"/>
                <a:ea typeface="+mn-ea"/>
                <a:cs typeface="+mn-cs"/>
              </a:rPr>
              <a:t>мето-дического</a:t>
            </a:r>
            <a:r>
              <a:rPr lang="ru-RU" sz="1200" b="0" kern="1200" dirty="0" smtClean="0">
                <a:solidFill>
                  <a:schemeClr val="tx1"/>
                </a:solidFill>
                <a:latin typeface="+mn-lt"/>
                <a:ea typeface="+mn-ea"/>
                <a:cs typeface="+mn-cs"/>
              </a:rPr>
              <a:t> руководства работой по качеству. Дополнительно на схеме целесообразно указать основные функции представленных подразделений. Состав подразделений и выполняемые ими функции в совокупности </a:t>
            </a:r>
            <a:r>
              <a:rPr lang="ru-RU" sz="1200" b="0" kern="1200" dirty="0" err="1" smtClean="0">
                <a:solidFill>
                  <a:schemeClr val="tx1"/>
                </a:solidFill>
                <a:latin typeface="+mn-lt"/>
                <a:ea typeface="+mn-ea"/>
                <a:cs typeface="+mn-cs"/>
              </a:rPr>
              <a:t>долж-ны</a:t>
            </a:r>
            <a:r>
              <a:rPr lang="ru-RU" sz="1200" b="0" kern="1200" dirty="0" smtClean="0">
                <a:solidFill>
                  <a:schemeClr val="tx1"/>
                </a:solidFill>
                <a:latin typeface="+mn-lt"/>
                <a:ea typeface="+mn-ea"/>
                <a:cs typeface="+mn-cs"/>
              </a:rPr>
              <a:t> охватывать весь объем работ, потребный для обеспечения качества выпускаемой продукции.</a:t>
            </a:r>
          </a:p>
          <a:p>
            <a:r>
              <a:rPr lang="ru-RU" sz="1200" b="0" kern="1200" dirty="0" smtClean="0">
                <a:solidFill>
                  <a:schemeClr val="tx1"/>
                </a:solidFill>
                <a:latin typeface="+mn-lt"/>
                <a:ea typeface="+mn-ea"/>
                <a:cs typeface="+mn-cs"/>
              </a:rPr>
              <a:t>7. Разработка функциональной схемы управления качеством.</a:t>
            </a:r>
          </a:p>
          <a:p>
            <a:r>
              <a:rPr lang="ru-RU" sz="1200" b="0" kern="1200" dirty="0" smtClean="0">
                <a:solidFill>
                  <a:schemeClr val="tx1"/>
                </a:solidFill>
                <a:latin typeface="+mn-lt"/>
                <a:ea typeface="+mn-ea"/>
                <a:cs typeface="+mn-cs"/>
              </a:rPr>
              <a:t>В отличие от структурной схемы, показывающей «устройство» системы качества, построение функциональной схемы позволяет наглядно представить «работу» системы качества -- процесс управления качеством. Такая схема строится в виде петли качества.</a:t>
            </a:r>
          </a:p>
          <a:p>
            <a:r>
              <a:rPr lang="ru-RU" sz="1200" b="0" kern="1200" dirty="0" smtClean="0">
                <a:solidFill>
                  <a:schemeClr val="tx1"/>
                </a:solidFill>
                <a:latin typeface="+mn-lt"/>
                <a:ea typeface="+mn-ea"/>
                <a:cs typeface="+mn-cs"/>
              </a:rPr>
              <a:t>При разработке функциональной схемы необходимо учитывать все этапы производства и все управленческие функции, приведенные на петле качества: политику и планирование качества, организацию работ, обучение и мотивацию персонала, контроль качества, информацию, разработку </a:t>
            </a:r>
            <a:r>
              <a:rPr lang="ru-RU" sz="1200" b="0" kern="1200" dirty="0" err="1" smtClean="0">
                <a:solidFill>
                  <a:schemeClr val="tx1"/>
                </a:solidFill>
                <a:latin typeface="+mn-lt"/>
                <a:ea typeface="+mn-ea"/>
                <a:cs typeface="+mn-cs"/>
              </a:rPr>
              <a:t>мероп-риятий</a:t>
            </a:r>
            <a:r>
              <a:rPr lang="ru-RU" sz="1200" b="0" kern="1200" dirty="0" smtClean="0">
                <a:solidFill>
                  <a:schemeClr val="tx1"/>
                </a:solidFill>
                <a:latin typeface="+mn-lt"/>
                <a:ea typeface="+mn-ea"/>
                <a:cs typeface="+mn-cs"/>
              </a:rPr>
              <a:t>, принятие решений и внедрение их в производство, а также -- взаимодействие с внешней средой.</a:t>
            </a:r>
          </a:p>
          <a:p>
            <a:r>
              <a:rPr lang="ru-RU" sz="1200" b="0" kern="1200" dirty="0" smtClean="0">
                <a:solidFill>
                  <a:schemeClr val="tx1"/>
                </a:solidFill>
                <a:latin typeface="+mn-lt"/>
                <a:ea typeface="+mn-ea"/>
                <a:cs typeface="+mn-cs"/>
              </a:rPr>
              <a:t>При этом для каждой функции на схеме целесообразно указать структурные подразделения, которые будут их выполнять на всех этапах производства. Например, функцию контроля качества на этапе разработки будут выполнять экспертная комиссия и научно-технический совет, а на этапе изготовления отдел технического контроля, а также -- технологический и конструкторский отделы, осуществляющие контроль за соблюдением технологической дисциплины и авторский надзор за изготовлением продукции в цехах.</a:t>
            </a:r>
          </a:p>
          <a:p>
            <a:r>
              <a:rPr lang="ru-RU" sz="1200" b="1" kern="1200" dirty="0" smtClean="0">
                <a:solidFill>
                  <a:schemeClr val="tx1"/>
                </a:solidFill>
                <a:latin typeface="+mn-lt"/>
                <a:ea typeface="+mn-ea"/>
                <a:cs typeface="+mn-cs"/>
              </a:rPr>
              <a:t>8.</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состава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состояния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документации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состава и взаимосвязи структурных подразделений и их функций в системе качества следующий этап -- определение состава нормативно-методических документов системы качества. В самом деле, определив, кто и что должен делать в системе качества, нужно сказать, какими методами это должно делаться, по какой документации.</a:t>
            </a:r>
          </a:p>
          <a:p>
            <a:r>
              <a:rPr lang="ru-RU" sz="1200" b="0" kern="1200" dirty="0" smtClean="0">
                <a:solidFill>
                  <a:schemeClr val="tx1"/>
                </a:solidFill>
                <a:latin typeface="+mn-lt"/>
                <a:ea typeface="+mn-ea"/>
                <a:cs typeface="+mn-cs"/>
              </a:rPr>
              <a:t>Для этого отделу управления качеством совместно со службой стандартизации необходимо рассмотреть состав всей имеющейся на предприятии нормативной документации и определить те документы, которые служат для выполнения функций (элементов), указанных в первой графе таблицы. При этом для выполнения большинства функций потребуется, как правило, несколько документов.</a:t>
            </a:r>
          </a:p>
          <a:p>
            <a:r>
              <a:rPr lang="ru-RU" sz="1200" b="1" kern="1200" dirty="0" smtClean="0">
                <a:solidFill>
                  <a:schemeClr val="tx1"/>
                </a:solidFill>
                <a:latin typeface="+mn-lt"/>
                <a:ea typeface="+mn-ea"/>
                <a:cs typeface="+mn-cs"/>
              </a:rPr>
              <a:t>9.Разработка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нормативных</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документов</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«Руководства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по</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качеству».</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состава и состояния документации системы качества следующий этап -- разработка и корректировка конкретных нормативных документов, в которых должны быть изложены методы выполнения функций и задач в системе качества. Это будет этап наполнения системы качества внутренним содержанием.</a:t>
            </a:r>
          </a:p>
          <a:p>
            <a:r>
              <a:rPr lang="ru-RU" sz="1200" b="0" kern="1200" dirty="0" smtClean="0">
                <a:solidFill>
                  <a:schemeClr val="tx1"/>
                </a:solidFill>
                <a:latin typeface="+mn-lt"/>
                <a:ea typeface="+mn-ea"/>
                <a:cs typeface="+mn-cs"/>
              </a:rPr>
              <a:t>Для выполнения этих работ отделу управления качеством потребуется составить, утвердить у руководства и отслеживать план-график разработки конкретных документов с указанием исполнителей и сроков работ.</a:t>
            </a:r>
          </a:p>
          <a:p>
            <a:r>
              <a:rPr lang="ru-RU" sz="1200" b="0" kern="1200" dirty="0" smtClean="0">
                <a:solidFill>
                  <a:schemeClr val="tx1"/>
                </a:solidFill>
                <a:latin typeface="+mn-lt"/>
                <a:ea typeface="+mn-ea"/>
                <a:cs typeface="+mn-cs"/>
              </a:rPr>
              <a:t>При этом нужно обратить внимание на то, чтобы исключить возможное дублирование документов, разрабатываемых разными исполнителями.</a:t>
            </a:r>
          </a:p>
          <a:p>
            <a:r>
              <a:rPr lang="ru-RU" sz="1200" b="0" kern="1200" dirty="0" smtClean="0">
                <a:solidFill>
                  <a:schemeClr val="tx1"/>
                </a:solidFill>
                <a:latin typeface="+mn-lt"/>
                <a:ea typeface="+mn-ea"/>
                <a:cs typeface="+mn-cs"/>
              </a:rPr>
              <a:t>Наиболее распространенными документами системы качества являются стандарты предприятия. Но кроме них могут использоваться инструкции, предписания и другие нормативные документы.</a:t>
            </a:r>
          </a:p>
          <a:p>
            <a:r>
              <a:rPr lang="ru-RU" sz="1200" b="0" kern="1200" dirty="0" smtClean="0">
                <a:solidFill>
                  <a:schemeClr val="tx1"/>
                </a:solidFill>
                <a:latin typeface="+mn-lt"/>
                <a:ea typeface="+mn-ea"/>
                <a:cs typeface="+mn-cs"/>
              </a:rPr>
              <a:t>«Руководство», как правило, служит не только для внутреннего использования, но и для представления заказчикам при заключении контрактов, а также -- независимым экспертам при проверках системы качества с целью ее сертификации.</a:t>
            </a:r>
          </a:p>
          <a:p>
            <a:r>
              <a:rPr lang="ru-RU" sz="1200" b="0" kern="1200" dirty="0" smtClean="0">
                <a:solidFill>
                  <a:schemeClr val="tx1"/>
                </a:solidFill>
                <a:latin typeface="+mn-lt"/>
                <a:ea typeface="+mn-ea"/>
                <a:cs typeface="+mn-cs"/>
              </a:rPr>
              <a:t>После выполнения перечисленных этапов работ можно считать, что система качества разработана, и в ней учтены рекомендации стандартов ИСО 9000.</a:t>
            </a:r>
          </a:p>
          <a:p>
            <a:r>
              <a:rPr lang="ru-RU" sz="1200" b="1" kern="1200" dirty="0" smtClean="0">
                <a:solidFill>
                  <a:schemeClr val="tx1"/>
                </a:solidFill>
                <a:latin typeface="+mn-lt"/>
                <a:ea typeface="+mn-ea"/>
                <a:cs typeface="+mn-cs"/>
              </a:rPr>
              <a:t>10.</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Внедрение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разработки системы качества необходимо проверить ее функционирование и если потребуется, провести ее корректировку. Для этого проводятся внутренние проверки системы качества.</a:t>
            </a:r>
          </a:p>
          <a:p>
            <a:r>
              <a:rPr lang="ru-RU" sz="1200" b="0" kern="1200" dirty="0" smtClean="0">
                <a:solidFill>
                  <a:schemeClr val="tx1"/>
                </a:solidFill>
                <a:latin typeface="+mn-lt"/>
                <a:ea typeface="+mn-ea"/>
                <a:cs typeface="+mn-cs"/>
              </a:rPr>
              <a:t>По результатам проверок, как правило, проводится корректировка системы, с тем, чтобы устранить выявленные недостатки для обеспечения ее четкого функционирования.</a:t>
            </a:r>
          </a:p>
          <a:p>
            <a:r>
              <a:rPr lang="ru-RU" sz="1200" b="0" kern="1200" dirty="0" smtClean="0">
                <a:solidFill>
                  <a:schemeClr val="tx1"/>
                </a:solidFill>
                <a:latin typeface="+mn-lt"/>
                <a:ea typeface="+mn-ea"/>
                <a:cs typeface="+mn-cs"/>
              </a:rPr>
              <a:t>Само собой разумеется, что решение проблем качества будет зависеть не только от того, как разработана система качества, но и от того, как она функционирует, т.е. как вы-</a:t>
            </a:r>
            <a:r>
              <a:rPr lang="ru-RU" sz="1200" b="0" kern="1200" dirty="0" err="1" smtClean="0">
                <a:solidFill>
                  <a:schemeClr val="tx1"/>
                </a:solidFill>
                <a:latin typeface="+mn-lt"/>
                <a:ea typeface="+mn-ea"/>
                <a:cs typeface="+mn-cs"/>
              </a:rPr>
              <a:t>полняются</a:t>
            </a:r>
            <a:r>
              <a:rPr lang="ru-RU" sz="1200" b="0" kern="1200" dirty="0" smtClean="0">
                <a:solidFill>
                  <a:schemeClr val="tx1"/>
                </a:solidFill>
                <a:latin typeface="+mn-lt"/>
                <a:ea typeface="+mn-ea"/>
                <a:cs typeface="+mn-cs"/>
              </a:rPr>
              <a:t> на практике функции и задачи системы всеми ее участниками: от руководства до рядового исполнителя.</a:t>
            </a:r>
          </a:p>
          <a:p>
            <a:r>
              <a:rPr lang="ru-RU" sz="1200" b="1" kern="1200" dirty="0" smtClean="0">
                <a:solidFill>
                  <a:schemeClr val="tx1"/>
                </a:solidFill>
                <a:latin typeface="+mn-lt"/>
                <a:ea typeface="+mn-ea"/>
                <a:cs typeface="+mn-cs"/>
              </a:rPr>
              <a:t>3.2 Обеспечение эффективности функционирования системы управления качеством продукции</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Функционирование системы качества -- это выполнение руководством и всеми подразделениями своих функций и задач с целью обеспечения качества продукции. В этом состоит содержательная сторона деятельности системы, то есть то, для чего она предназначена.</a:t>
            </a:r>
          </a:p>
          <a:p>
            <a:r>
              <a:rPr lang="ru-RU" sz="1200" b="0" kern="1200" dirty="0" smtClean="0">
                <a:solidFill>
                  <a:schemeClr val="tx1"/>
                </a:solidFill>
                <a:latin typeface="+mn-lt"/>
                <a:ea typeface="+mn-ea"/>
                <a:cs typeface="+mn-cs"/>
              </a:rPr>
              <a:t>При этом в реализации функций системы качества в той или иной мере участвуют практически все подразделения предприятия, каждое из которых решает свои задачи.</a:t>
            </a:r>
          </a:p>
          <a:p>
            <a:r>
              <a:rPr lang="ru-RU" sz="1200" b="0" kern="1200" dirty="0" smtClean="0">
                <a:solidFill>
                  <a:schemeClr val="tx1"/>
                </a:solidFill>
                <a:latin typeface="+mn-lt"/>
                <a:ea typeface="+mn-ea"/>
                <a:cs typeface="+mn-cs"/>
              </a:rPr>
              <a:t>В связи с этим возникает необходимость выполнения вспомогательных задач для «обслуживания» самой системы качества. К таким задачам относятся: проведение внутренних проверок и совершенствование системы, координация и методическое обеспечение работ подразделений в системе качества, организация деятельности кружков качества, а также -- сертификация продукции и системы качества.</a:t>
            </a:r>
          </a:p>
          <a:p>
            <a:r>
              <a:rPr lang="ru-RU" sz="1200" b="0" kern="1200" dirty="0" smtClean="0">
                <a:solidFill>
                  <a:schemeClr val="tx1"/>
                </a:solidFill>
                <a:latin typeface="+mn-lt"/>
                <a:ea typeface="+mn-ea"/>
                <a:cs typeface="+mn-cs"/>
              </a:rPr>
              <a:t>Весомость содержательной деятельности по отношению к деятельности по «обслуживанию» самой системы показывает, насколько рационально организована система качества. Поэтому следует опасаться чрезмерного разрастания вспомогательной деятельности. В социологии это явление известно как «вырождение бюрократии», когда какая-либо система замывается на самообслуживании, в ущерб выполнению тех функций, для которых она была создана.</a:t>
            </a:r>
          </a:p>
          <a:p>
            <a:r>
              <a:rPr lang="ru-RU" sz="1200" b="0" kern="1200" dirty="0" smtClean="0">
                <a:solidFill>
                  <a:schemeClr val="tx1"/>
                </a:solidFill>
                <a:latin typeface="+mn-lt"/>
                <a:ea typeface="+mn-ea"/>
                <a:cs typeface="+mn-cs"/>
              </a:rPr>
              <a:t>В соответствии с рекомендациями стандартов ИСО 9000 возглавлять систему качества и отвечать за ее эффективное функционирование должен представитель руководства предприятия. Как правило, ему непосредственно подчиняется служба качества, являющаяся центральной частью системы качества и объединяющая отдел управления качеством, отдел технического контроля, метрологическую службу, центральную заводскую лабораторию и службу стандартизации.</a:t>
            </a:r>
          </a:p>
          <a:p>
            <a:r>
              <a:rPr lang="ru-RU" sz="1200" b="0" kern="1200" dirty="0" smtClean="0">
                <a:solidFill>
                  <a:schemeClr val="tx1"/>
                </a:solidFill>
                <a:latin typeface="+mn-lt"/>
                <a:ea typeface="+mn-ea"/>
                <a:cs typeface="+mn-cs"/>
              </a:rPr>
              <a:t>В обязанности службы качества входит как выполнение содержательных функций, так и вспомогательных задач. Среди основных задач службы качества:</a:t>
            </a:r>
          </a:p>
          <a:p>
            <a:r>
              <a:rPr lang="ru-RU" sz="1200" b="0" kern="1200" dirty="0" smtClean="0">
                <a:solidFill>
                  <a:schemeClr val="tx1"/>
                </a:solidFill>
                <a:latin typeface="+mn-lt"/>
                <a:ea typeface="+mn-ea"/>
                <a:cs typeface="+mn-cs"/>
              </a:rPr>
              <a:t>1. Организация работы по качеству -- разработка и совершенствование системы качества.</a:t>
            </a:r>
          </a:p>
          <a:p>
            <a:r>
              <a:rPr lang="ru-RU" sz="1200" b="0" kern="1200" dirty="0" smtClean="0">
                <a:solidFill>
                  <a:schemeClr val="tx1"/>
                </a:solidFill>
                <a:latin typeface="+mn-lt"/>
                <a:ea typeface="+mn-ea"/>
                <a:cs typeface="+mn-cs"/>
              </a:rPr>
              <a:t>2. Разработка политики и планирование качества.</a:t>
            </a:r>
          </a:p>
          <a:p>
            <a:r>
              <a:rPr lang="ru-RU" sz="1200" b="0" kern="1200" dirty="0" smtClean="0">
                <a:solidFill>
                  <a:schemeClr val="tx1"/>
                </a:solidFill>
                <a:latin typeface="+mn-lt"/>
                <a:ea typeface="+mn-ea"/>
                <a:cs typeface="+mn-cs"/>
              </a:rPr>
              <a:t>3. Контроль качества разработки, изготовления и испытаний готовой продукции.</a:t>
            </a:r>
          </a:p>
          <a:p>
            <a:r>
              <a:rPr lang="ru-RU" sz="1200" b="0" kern="1200" dirty="0" smtClean="0">
                <a:solidFill>
                  <a:schemeClr val="tx1"/>
                </a:solidFill>
                <a:latin typeface="+mn-lt"/>
                <a:ea typeface="+mn-ea"/>
                <a:cs typeface="+mn-cs"/>
              </a:rPr>
              <a:t>4. Метрологическое обеспечение производства.</a:t>
            </a:r>
          </a:p>
          <a:p>
            <a:r>
              <a:rPr lang="ru-RU" sz="1200" b="0" kern="1200" dirty="0" smtClean="0">
                <a:solidFill>
                  <a:schemeClr val="tx1"/>
                </a:solidFill>
                <a:latin typeface="+mn-lt"/>
                <a:ea typeface="+mn-ea"/>
                <a:cs typeface="+mn-cs"/>
              </a:rPr>
              <a:t>5. Проведение работ по стандартизации и </a:t>
            </a:r>
            <a:r>
              <a:rPr lang="ru-RU" sz="1200" b="0" kern="1200" dirty="0" err="1" smtClean="0">
                <a:solidFill>
                  <a:schemeClr val="tx1"/>
                </a:solidFill>
                <a:latin typeface="+mn-lt"/>
                <a:ea typeface="+mn-ea"/>
                <a:cs typeface="+mn-cs"/>
              </a:rPr>
              <a:t>нормоконтролю</a:t>
            </a:r>
            <a:r>
              <a:rPr lang="ru-RU" sz="1200" b="0" kern="1200" dirty="0" smtClean="0">
                <a:solidFill>
                  <a:schemeClr val="tx1"/>
                </a:solidFill>
                <a:latin typeface="+mn-lt"/>
                <a:ea typeface="+mn-ea"/>
                <a:cs typeface="+mn-cs"/>
              </a:rPr>
              <a:t>.</a:t>
            </a:r>
          </a:p>
          <a:p>
            <a:r>
              <a:rPr lang="ru-RU" sz="1200" b="0" kern="1200" dirty="0" smtClean="0">
                <a:solidFill>
                  <a:schemeClr val="tx1"/>
                </a:solidFill>
                <a:latin typeface="+mn-lt"/>
                <a:ea typeface="+mn-ea"/>
                <a:cs typeface="+mn-cs"/>
              </a:rPr>
              <a:t>6. Ведение претензионной работы.</a:t>
            </a:r>
          </a:p>
          <a:p>
            <a:r>
              <a:rPr lang="ru-RU" sz="1200" b="0" kern="1200" dirty="0" smtClean="0">
                <a:solidFill>
                  <a:schemeClr val="tx1"/>
                </a:solidFill>
                <a:latin typeface="+mn-lt"/>
                <a:ea typeface="+mn-ea"/>
                <a:cs typeface="+mn-cs"/>
              </a:rPr>
              <a:t>7. Подготовка мероприятий и организационно-распорядительных документов в области качества, контроль и анализ их выполнения.</a:t>
            </a:r>
          </a:p>
          <a:p>
            <a:r>
              <a:rPr lang="ru-RU" sz="1200" b="0" kern="1200" dirty="0" smtClean="0">
                <a:solidFill>
                  <a:schemeClr val="tx1"/>
                </a:solidFill>
                <a:latin typeface="+mn-lt"/>
                <a:ea typeface="+mn-ea"/>
                <a:cs typeface="+mn-cs"/>
              </a:rPr>
              <a:t>8. Проверки функционирования системы качества.</a:t>
            </a:r>
          </a:p>
          <a:p>
            <a:r>
              <a:rPr lang="ru-RU" sz="1200" b="0" kern="1200" dirty="0" smtClean="0">
                <a:solidFill>
                  <a:schemeClr val="tx1"/>
                </a:solidFill>
                <a:latin typeface="+mn-lt"/>
                <a:ea typeface="+mn-ea"/>
                <a:cs typeface="+mn-cs"/>
              </a:rPr>
              <a:t>9. Организация работ по сертификации продукции и системы качества.</a:t>
            </a:r>
          </a:p>
          <a:p>
            <a:r>
              <a:rPr lang="ru-RU" sz="1200" b="0" kern="1200" dirty="0" smtClean="0">
                <a:solidFill>
                  <a:schemeClr val="tx1"/>
                </a:solidFill>
                <a:latin typeface="+mn-lt"/>
                <a:ea typeface="+mn-ea"/>
                <a:cs typeface="+mn-cs"/>
              </a:rPr>
              <a:t>10. Методическое руководство при обучении персонала вопросам качества.</a:t>
            </a:r>
          </a:p>
          <a:p>
            <a:r>
              <a:rPr lang="ru-RU" sz="1200" b="0" kern="1200" dirty="0" smtClean="0">
                <a:solidFill>
                  <a:schemeClr val="tx1"/>
                </a:solidFill>
                <a:latin typeface="+mn-lt"/>
                <a:ea typeface="+mn-ea"/>
                <a:cs typeface="+mn-cs"/>
              </a:rPr>
              <a:t>11. Методическое обеспечение и координация работ подразделений в системе качества.</a:t>
            </a:r>
          </a:p>
          <a:p>
            <a:r>
              <a:rPr lang="ru-RU" sz="1200" b="0" kern="1200" dirty="0" smtClean="0">
                <a:solidFill>
                  <a:schemeClr val="tx1"/>
                </a:solidFill>
                <a:latin typeface="+mn-lt"/>
                <a:ea typeface="+mn-ea"/>
                <a:cs typeface="+mn-cs"/>
              </a:rPr>
              <a:t>12. Организация деятельности «кружков качества».</a:t>
            </a:r>
          </a:p>
          <a:p>
            <a:r>
              <a:rPr lang="ru-RU" sz="1200" b="0" kern="1200" dirty="0" smtClean="0">
                <a:solidFill>
                  <a:schemeClr val="tx1"/>
                </a:solidFill>
                <a:latin typeface="+mn-lt"/>
                <a:ea typeface="+mn-ea"/>
                <a:cs typeface="+mn-cs"/>
              </a:rPr>
              <a:t>Обратим внимание на проведение проверок и совершенствование системы качества, а также на организацию кружков качества.</a:t>
            </a:r>
          </a:p>
          <a:p>
            <a:r>
              <a:rPr lang="ru-RU" sz="1200" b="0" kern="1200" dirty="0" smtClean="0">
                <a:solidFill>
                  <a:schemeClr val="tx1"/>
                </a:solidFill>
                <a:latin typeface="+mn-lt"/>
                <a:ea typeface="+mn-ea"/>
                <a:cs typeface="+mn-cs"/>
              </a:rPr>
              <a:t>Проверки функционирования системы качества могут проводиться самим поставщиком (внутренние проверки), его заказчиками (второй стороной) или независимыми органами (третьей стороной).</a:t>
            </a:r>
          </a:p>
          <a:p>
            <a:r>
              <a:rPr lang="ru-RU" sz="1200" b="0" kern="1200" dirty="0" smtClean="0">
                <a:solidFill>
                  <a:schemeClr val="tx1"/>
                </a:solidFill>
                <a:latin typeface="+mn-lt"/>
                <a:ea typeface="+mn-ea"/>
                <a:cs typeface="+mn-cs"/>
              </a:rPr>
              <a:t>О внутренних проверках системы качества в процессе ее внедрения мы уже говорили.</a:t>
            </a:r>
          </a:p>
          <a:p>
            <a:r>
              <a:rPr lang="ru-RU" sz="1200" b="0" kern="1200" dirty="0" smtClean="0">
                <a:solidFill>
                  <a:schemeClr val="tx1"/>
                </a:solidFill>
                <a:latin typeface="+mn-lt"/>
                <a:ea typeface="+mn-ea"/>
                <a:cs typeface="+mn-cs"/>
              </a:rPr>
              <a:t>Внутренние проверки действующей системы качества необходимы руководству предприятия для того, чтобы постоянно оценивать ее эффективность и принимать меры для ее совершенствования.</a:t>
            </a:r>
          </a:p>
          <a:p>
            <a:r>
              <a:rPr lang="ru-RU" sz="1200" b="0" kern="1200" dirty="0" smtClean="0">
                <a:solidFill>
                  <a:schemeClr val="tx1"/>
                </a:solidFill>
                <a:latin typeface="+mn-lt"/>
                <a:ea typeface="+mn-ea"/>
                <a:cs typeface="+mn-cs"/>
              </a:rPr>
              <a:t>Для проведения внутренних проверок на предприятиях разрабатывается нормативно-методический документ (стандарт, инструкция) и составляется план проведения проверок, обычно на год.</a:t>
            </a:r>
          </a:p>
          <a:p>
            <a:r>
              <a:rPr lang="ru-RU" sz="1200" b="0" kern="1200" dirty="0" smtClean="0">
                <a:solidFill>
                  <a:schemeClr val="tx1"/>
                </a:solidFill>
                <a:latin typeface="+mn-lt"/>
                <a:ea typeface="+mn-ea"/>
                <a:cs typeface="+mn-cs"/>
              </a:rPr>
              <a:t>Для каждой проверки предусматривается инспекционная группа (комиссия), как правило, под руководством работника службы качества (аудитора) с участием квалифицированных специалистов. Для объективности проверок к ним привлекаются специалисты, непосредственно не занятые в проверяемой деятельности.</a:t>
            </a:r>
          </a:p>
          <a:p>
            <a:r>
              <a:rPr lang="ru-RU" sz="1200" b="0" kern="1200" dirty="0" smtClean="0">
                <a:solidFill>
                  <a:schemeClr val="tx1"/>
                </a:solidFill>
                <a:latin typeface="+mn-lt"/>
                <a:ea typeface="+mn-ea"/>
                <a:cs typeface="+mn-cs"/>
              </a:rPr>
              <a:t>Комиссия может проверять как выполнение функций (элементов) системы качества, так и отдельных нормативных документов.</a:t>
            </a:r>
          </a:p>
          <a:p>
            <a:r>
              <a:rPr lang="ru-RU" sz="1200" b="0" kern="1200" dirty="0" smtClean="0">
                <a:solidFill>
                  <a:schemeClr val="tx1"/>
                </a:solidFill>
                <a:latin typeface="+mn-lt"/>
                <a:ea typeface="+mn-ea"/>
                <a:cs typeface="+mn-cs"/>
              </a:rPr>
              <a:t>Для проведения проверки составляется программа (чек-лист), где указывается основание для проверки, проверяемое подразделение, содержание проверки, а также нормативные документы.</a:t>
            </a:r>
          </a:p>
          <a:p>
            <a:r>
              <a:rPr lang="ru-RU" sz="1200" b="0" kern="1200" dirty="0" smtClean="0">
                <a:solidFill>
                  <a:schemeClr val="tx1"/>
                </a:solidFill>
                <a:latin typeface="+mn-lt"/>
                <a:ea typeface="+mn-ea"/>
                <a:cs typeface="+mn-cs"/>
              </a:rPr>
              <a:t>По результатам проверки составляется акт, в котором приводятся итоги проверки. При проверках чаше всего выявляется несоблюдение отдельных положений нормативных документов и несовершенство самих документов. Для устранения недостатков в акте устанавливаются сроки и исполнители работ. Акт утверждается руководством предприятия и рассылается всем заинтересованным подразделениям.</a:t>
            </a:r>
          </a:p>
          <a:p>
            <a:r>
              <a:rPr lang="ru-RU" sz="1200" b="0" kern="1200" dirty="0" smtClean="0">
                <a:solidFill>
                  <a:schemeClr val="tx1"/>
                </a:solidFill>
                <a:latin typeface="+mn-lt"/>
                <a:ea typeface="+mn-ea"/>
                <a:cs typeface="+mn-cs"/>
              </a:rPr>
              <a:t>Проверки системы качества второй стороной проводятся представителями заказчиков, как правило, перед заключением контрактов. Назначение этих проверок состоит в том, чтобы заказчик получил дополнительную гарантию стабильности качества продукции, убедившись, что у поставщика есть система в работе по качеству (система качества), отвечающая требованиям стандартов ИСО 9000.</a:t>
            </a:r>
          </a:p>
          <a:p>
            <a:r>
              <a:rPr lang="ru-RU" sz="1200" b="0" kern="1200" dirty="0" smtClean="0">
                <a:solidFill>
                  <a:schemeClr val="tx1"/>
                </a:solidFill>
                <a:latin typeface="+mn-lt"/>
                <a:ea typeface="+mn-ea"/>
                <a:cs typeface="+mn-cs"/>
              </a:rPr>
              <a:t>Для этого перед проведением проверки заказчик, исходя из рекомендаций соответствующего стандарта серии 9000, направляет поставщику перечень вопросов, на которые тот должен дать аргументированные ответы во время проверки.</a:t>
            </a:r>
          </a:p>
          <a:p>
            <a:r>
              <a:rPr lang="ru-RU" sz="1200" b="0" kern="1200" dirty="0" smtClean="0">
                <a:solidFill>
                  <a:schemeClr val="tx1"/>
                </a:solidFill>
                <a:latin typeface="+mn-lt"/>
                <a:ea typeface="+mn-ea"/>
                <a:cs typeface="+mn-cs"/>
              </a:rPr>
              <a:t>При представлении заказчику действующей на предприятии системы качества нужно быть готовым объяснить специфику предприятия и системы качества, особенно в случае отступления от рекомендаций стандартов ИСО 9000.</a:t>
            </a:r>
          </a:p>
          <a:p>
            <a:r>
              <a:rPr lang="ru-RU" sz="1200" b="0" kern="1200" dirty="0" smtClean="0">
                <a:solidFill>
                  <a:schemeClr val="tx1"/>
                </a:solidFill>
                <a:latin typeface="+mn-lt"/>
                <a:ea typeface="+mn-ea"/>
                <a:cs typeface="+mn-cs"/>
              </a:rPr>
              <a:t>В процессе проверки заказчик может потребовать, что на его изделия были разработаны программы обеспечения качества, а также оговорить особые условия контроля, испытаний и приемки продукции.</a:t>
            </a:r>
          </a:p>
          <a:p>
            <a:r>
              <a:rPr lang="ru-RU" sz="1200" b="0" kern="1200" dirty="0" smtClean="0">
                <a:solidFill>
                  <a:schemeClr val="tx1"/>
                </a:solidFill>
                <a:latin typeface="+mn-lt"/>
                <a:ea typeface="+mn-ea"/>
                <a:cs typeface="+mn-cs"/>
              </a:rPr>
              <a:t>После проверки заказчик представляет отчет, в котором дается оценка системы качества на соответствие стандарту ИСО 9000 и приводятся предложения по улучшению организации работ.</a:t>
            </a:r>
          </a:p>
          <a:p>
            <a:r>
              <a:rPr lang="ru-RU" sz="1200" b="0" kern="1200" dirty="0" smtClean="0">
                <a:solidFill>
                  <a:schemeClr val="tx1"/>
                </a:solidFill>
                <a:latin typeface="+mn-lt"/>
                <a:ea typeface="+mn-ea"/>
                <a:cs typeface="+mn-cs"/>
              </a:rPr>
              <a:t>Проверки системы качества независимой «третьей стороной» проводятся, как правило, либо с целью выдачи поставщику сертификата на продукцию или систему качества, либо для подтверждения ранее выданного сертификата. При наличии у поставщика сертификата на систему качества, выданного авторитетным независимым органом, объем проверок системы качества заказчиками обычно значительно сокращается.</a:t>
            </a:r>
          </a:p>
          <a:p>
            <a:r>
              <a:rPr lang="ru-RU" sz="1200" b="0" kern="1200" dirty="0" smtClean="0">
                <a:solidFill>
                  <a:schemeClr val="tx1"/>
                </a:solidFill>
                <a:latin typeface="+mn-lt"/>
                <a:ea typeface="+mn-ea"/>
                <a:cs typeface="+mn-cs"/>
              </a:rPr>
              <a:t>Совершенствование системы качества, как правило, предусматривает;</a:t>
            </a:r>
          </a:p>
          <a:p>
            <a:r>
              <a:rPr lang="ru-RU" sz="1200" b="0" kern="1200" dirty="0" smtClean="0">
                <a:solidFill>
                  <a:schemeClr val="tx1"/>
                </a:solidFill>
                <a:latin typeface="+mn-lt"/>
                <a:ea typeface="+mn-ea"/>
                <a:cs typeface="+mn-cs"/>
              </a:rPr>
              <a:t>· проведение изменений в организации работ;</a:t>
            </a:r>
          </a:p>
          <a:p>
            <a:r>
              <a:rPr lang="ru-RU" sz="1200" b="0" kern="1200" dirty="0" smtClean="0">
                <a:solidFill>
                  <a:schemeClr val="tx1"/>
                </a:solidFill>
                <a:latin typeface="+mn-lt"/>
                <a:ea typeface="+mn-ea"/>
                <a:cs typeface="+mn-cs"/>
              </a:rPr>
              <a:t>· внедрение более эффективных методов контроля и испытаний;</a:t>
            </a:r>
          </a:p>
          <a:p>
            <a:r>
              <a:rPr lang="ru-RU" sz="1200" b="0" kern="1200" dirty="0" smtClean="0">
                <a:solidFill>
                  <a:schemeClr val="tx1"/>
                </a:solidFill>
                <a:latin typeface="+mn-lt"/>
                <a:ea typeface="+mn-ea"/>
                <a:cs typeface="+mn-cs"/>
              </a:rPr>
              <a:t>· улучшение технологического и метрологического обеспечения производства;</a:t>
            </a:r>
          </a:p>
          <a:p>
            <a:r>
              <a:rPr lang="ru-RU" sz="1200" b="0" kern="1200" dirty="0" smtClean="0">
                <a:solidFill>
                  <a:schemeClr val="tx1"/>
                </a:solidFill>
                <a:latin typeface="+mn-lt"/>
                <a:ea typeface="+mn-ea"/>
                <a:cs typeface="+mn-cs"/>
              </a:rPr>
              <a:t>· применение новых форм и методов мотивации персонала;</a:t>
            </a:r>
          </a:p>
          <a:p>
            <a:r>
              <a:rPr lang="ru-RU" sz="1200" b="0" kern="1200" dirty="0" smtClean="0">
                <a:solidFill>
                  <a:schemeClr val="tx1"/>
                </a:solidFill>
                <a:latin typeface="+mn-lt"/>
                <a:ea typeface="+mn-ea"/>
                <a:cs typeface="+mn-cs"/>
              </a:rPr>
              <a:t>· активизацию маркетинговой и рекламной деятельности;</a:t>
            </a:r>
          </a:p>
          <a:p>
            <a:r>
              <a:rPr lang="ru-RU" sz="1200" b="0" kern="1200" dirty="0" smtClean="0">
                <a:solidFill>
                  <a:schemeClr val="tx1"/>
                </a:solidFill>
                <a:latin typeface="+mn-lt"/>
                <a:ea typeface="+mn-ea"/>
                <a:cs typeface="+mn-cs"/>
              </a:rPr>
              <a:t>· развитие сферы услуг;</a:t>
            </a:r>
          </a:p>
          <a:p>
            <a:r>
              <a:rPr lang="ru-RU" sz="1200" b="0" kern="1200" dirty="0" smtClean="0">
                <a:solidFill>
                  <a:schemeClr val="tx1"/>
                </a:solidFill>
                <a:latin typeface="+mn-lt"/>
                <a:ea typeface="+mn-ea"/>
                <a:cs typeface="+mn-cs"/>
              </a:rPr>
              <a:t>· более тесное сотрудничество с поставщиками материалов;</a:t>
            </a:r>
          </a:p>
          <a:p>
            <a:r>
              <a:rPr lang="ru-RU" sz="1200" b="0" kern="1200" dirty="0" smtClean="0">
                <a:solidFill>
                  <a:schemeClr val="tx1"/>
                </a:solidFill>
                <a:latin typeface="+mn-lt"/>
                <a:ea typeface="+mn-ea"/>
                <a:cs typeface="+mn-cs"/>
              </a:rPr>
              <a:t>· корректировку нормативных документов системы качества и «Руководства по качеству».</a:t>
            </a:r>
          </a:p>
          <a:p>
            <a:r>
              <a:rPr lang="ru-RU" sz="1200" b="0" kern="1200" dirty="0" smtClean="0">
                <a:solidFill>
                  <a:schemeClr val="tx1"/>
                </a:solidFill>
                <a:latin typeface="+mn-lt"/>
                <a:ea typeface="+mn-ea"/>
                <a:cs typeface="+mn-cs"/>
              </a:rPr>
              <a:t>Организует и координирует эту работу отдел управления качеством. При этом надо иметь в виду, что факт проведения этой работы легко проверяется по частоте внесения изменений в документы системы качества.</a:t>
            </a:r>
          </a:p>
          <a:p>
            <a:r>
              <a:rPr lang="ru-RU" sz="1200" b="0" kern="1200" dirty="0" smtClean="0">
                <a:solidFill>
                  <a:schemeClr val="tx1"/>
                </a:solidFill>
                <a:latin typeface="+mn-lt"/>
                <a:ea typeface="+mn-ea"/>
                <a:cs typeface="+mn-cs"/>
              </a:rPr>
              <a:t>Совершенствование системы качества по результатам внутренних проверок и самооценки предприятия -- непременное условие эффективного функционирования системы в изменяющихся </a:t>
            </a:r>
            <a:r>
              <a:rPr lang="ru-RU" sz="1200" b="0" kern="1200" dirty="0" err="1" smtClean="0">
                <a:solidFill>
                  <a:schemeClr val="tx1"/>
                </a:solidFill>
                <a:latin typeface="+mn-lt"/>
                <a:ea typeface="+mn-ea"/>
                <a:cs typeface="+mn-cs"/>
              </a:rPr>
              <a:t>условиях.</a:t>
            </a:r>
            <a:r>
              <a:rPr lang="ru-RU" sz="1200" b="1" kern="1200" dirty="0" err="1" smtClean="0">
                <a:solidFill>
                  <a:schemeClr val="tx1"/>
                </a:solidFill>
                <a:latin typeface="+mn-lt"/>
                <a:ea typeface="+mn-ea"/>
                <a:cs typeface="+mn-cs"/>
              </a:rPr>
              <a:t>Система</a:t>
            </a:r>
            <a:r>
              <a:rPr lang="ru-RU" sz="1200" b="1" kern="1200" dirty="0" smtClean="0">
                <a:solidFill>
                  <a:schemeClr val="tx1"/>
                </a:solidFill>
                <a:latin typeface="+mn-lt"/>
                <a:ea typeface="+mn-ea"/>
                <a:cs typeface="+mn-cs"/>
              </a:rPr>
              <a:t>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a:t>
            </a:r>
            <a:r>
              <a:rPr lang="ru-RU" sz="1200" b="0" kern="1200" dirty="0" err="1" smtClean="0">
                <a:solidFill>
                  <a:schemeClr val="tx1"/>
                </a:solidFill>
                <a:latin typeface="+mn-lt"/>
                <a:ea typeface="+mn-ea"/>
                <a:cs typeface="+mn-cs"/>
              </a:rPr>
              <a:t>продукции.</a:t>
            </a:r>
            <a:r>
              <a:rPr lang="ru-RU" dirty="0" err="1" smtClean="0"/>
              <a:t>Система</a:t>
            </a:r>
            <a:r>
              <a:rPr lang="ru-RU" dirty="0" smtClean="0"/>
              <a:t> управления качеством в промышленности определяется</a:t>
            </a:r>
            <a:r>
              <a:rPr lang="ru-RU" baseline="0" dirty="0" smtClean="0"/>
              <a:t> политикой государства в области потенциала и развития мирового рынка. В частности, горно-металлургическая отрасль РК по оценкам экспертов минерально-сырьевой базы по богатству недр и разнообразию минеральных ресурсов входит в группу стран -лидеров мира. Казахстан является крупным экспортером энергетического сырья, черных, цветных и благородных металлов. Интегральное управление горно-металлургической отраслью (ГМО) должно учитывать, что по качеству руды Казахстан уступает мировым производителям, поэтому основной задачей является укрепление геолого-разведочной отрасли с учетом трансферта передовых технологий и разработки глубинных недр. Организационно-экономический механизм управления деятельностью ГМО должен быть основан на долгосрочном прогнозе тенденций его развития с конкретизацией перспектив на каждом из этапов его деятельности от поисков и разведки сырья до утилизации отходов производства с научно-обоснованной государственной политики управления. Важными задачами в управлении стабилизацией и устойчивым развитием ГМО представляются</a:t>
            </a:r>
            <a:r>
              <a:rPr lang="en-US" baseline="0" dirty="0" smtClean="0"/>
              <a:t>:</a:t>
            </a:r>
            <a:endParaRPr lang="ru-RU" baseline="0" dirty="0" smtClean="0"/>
          </a:p>
          <a:p>
            <a:pPr marL="171450" indent="-171450">
              <a:buFontTx/>
              <a:buChar char="-"/>
            </a:pPr>
            <a:r>
              <a:rPr lang="ru-RU" baseline="0" dirty="0" smtClean="0"/>
              <a:t>научное обоснование и формирование организационно-экономических условий развития ГМО на перспективу</a:t>
            </a:r>
            <a:r>
              <a:rPr lang="en-US" baseline="0" dirty="0" smtClean="0"/>
              <a:t>;</a:t>
            </a:r>
            <a:endParaRPr lang="ru-RU" baseline="0" dirty="0" smtClean="0"/>
          </a:p>
          <a:p>
            <a:pPr marL="171450" indent="-171450">
              <a:buFontTx/>
              <a:buChar char="-"/>
            </a:pPr>
            <a:r>
              <a:rPr lang="ru-RU" baseline="0" dirty="0" smtClean="0"/>
              <a:t>обоснование оптимальных ценовых соотношений между горно-металлургическим комплексом (ГМК) и потребителями его продукции</a:t>
            </a:r>
            <a:r>
              <a:rPr lang="en-US" baseline="0" dirty="0" smtClean="0"/>
              <a:t>;</a:t>
            </a:r>
            <a:endParaRPr lang="ru-RU" baseline="0" dirty="0" smtClean="0"/>
          </a:p>
          <a:p>
            <a:pPr marL="171450" indent="-171450">
              <a:buFontTx/>
              <a:buChar char="-"/>
            </a:pPr>
            <a:r>
              <a:rPr lang="ru-RU" baseline="0" dirty="0" smtClean="0"/>
              <a:t>Формирование рыночной инфраструктуры с доминирующей долей государственного заказа на продукцию отрасли, обеспечивающего гарантированную ее реализацию.</a:t>
            </a:r>
          </a:p>
          <a:p>
            <a:pPr marL="0" indent="0">
              <a:buFontTx/>
              <a:buNone/>
            </a:pPr>
            <a:r>
              <a:rPr lang="ru-RU" baseline="0" dirty="0" smtClean="0"/>
              <a:t>     В соответствии с указанным,</a:t>
            </a:r>
            <a:r>
              <a:rPr lang="en-US" baseline="0" dirty="0" smtClean="0"/>
              <a:t>:</a:t>
            </a:r>
            <a:r>
              <a:rPr lang="ru-RU" baseline="0" dirty="0" smtClean="0"/>
              <a:t> методы государственного регулирования процессов развития ГМК должны концентрироваться на следующих направлениях</a:t>
            </a:r>
            <a:r>
              <a:rPr lang="en-US" baseline="0" dirty="0" smtClean="0"/>
              <a:t>:</a:t>
            </a:r>
            <a:endParaRPr lang="ru-RU" baseline="0" dirty="0" smtClean="0"/>
          </a:p>
          <a:p>
            <a:pPr marL="228600" indent="-228600">
              <a:buFontTx/>
              <a:buAutoNum type="arabicPlain"/>
            </a:pPr>
            <a:r>
              <a:rPr lang="ru-RU" baseline="0" dirty="0" smtClean="0"/>
              <a:t>Законодательное закрепление механизма государственного мониторинга развития отрасли, включая ценовой мониторинг спроса и предложения продукции на мировом, государственном и региональном уровнях</a:t>
            </a:r>
            <a:r>
              <a:rPr lang="en-US" baseline="0" dirty="0" smtClean="0"/>
              <a:t>;</a:t>
            </a:r>
            <a:endParaRPr lang="ru-RU" baseline="0" dirty="0" smtClean="0"/>
          </a:p>
          <a:p>
            <a:pPr marL="228600" indent="-228600">
              <a:buFontTx/>
              <a:buAutoNum type="arabicPlain"/>
            </a:pPr>
            <a:r>
              <a:rPr lang="ru-RU" baseline="0" dirty="0" smtClean="0"/>
              <a:t>Использование механизмов </a:t>
            </a:r>
            <a:r>
              <a:rPr lang="ru-RU" baseline="0" dirty="0" err="1" smtClean="0"/>
              <a:t>госзакупок</a:t>
            </a:r>
            <a:r>
              <a:rPr lang="ru-RU" baseline="0" dirty="0" smtClean="0"/>
              <a:t>, создание </a:t>
            </a:r>
            <a:r>
              <a:rPr lang="ru-RU" baseline="0" dirty="0" err="1" smtClean="0"/>
              <a:t>госрезервов</a:t>
            </a:r>
            <a:r>
              <a:rPr lang="ru-RU" baseline="0" dirty="0" smtClean="0"/>
              <a:t>, </a:t>
            </a:r>
            <a:r>
              <a:rPr lang="ru-RU" baseline="0" dirty="0" err="1" smtClean="0"/>
              <a:t>пароведение</a:t>
            </a:r>
            <a:r>
              <a:rPr lang="ru-RU" baseline="0" dirty="0" smtClean="0"/>
              <a:t> залоговых операций, использование интервенционных, залоговых и гарантированных цен</a:t>
            </a:r>
            <a:r>
              <a:rPr lang="en-US" baseline="0" dirty="0" smtClean="0"/>
              <a:t>;</a:t>
            </a:r>
            <a:endParaRPr lang="ru-RU" baseline="0" dirty="0" smtClean="0"/>
          </a:p>
          <a:p>
            <a:pPr marL="228600" indent="-228600">
              <a:buFontTx/>
              <a:buAutoNum type="arabicPlain"/>
            </a:pPr>
            <a:r>
              <a:rPr lang="ru-RU" baseline="0" dirty="0" smtClean="0"/>
              <a:t>Разработка механизмов реструктуризации субъектов ГМК, концентрации средств производства и ресурсов в доле эффективных собственников</a:t>
            </a:r>
            <a:r>
              <a:rPr lang="en-US" baseline="0" dirty="0" smtClean="0"/>
              <a:t>;</a:t>
            </a:r>
            <a:endParaRPr lang="ru-RU" baseline="0" dirty="0" smtClean="0"/>
          </a:p>
          <a:p>
            <a:pPr marL="228600" indent="-228600">
              <a:buFontTx/>
              <a:buAutoNum type="arabicPlain"/>
            </a:pPr>
            <a:r>
              <a:rPr lang="ru-RU" baseline="0" dirty="0" smtClean="0"/>
              <a:t>Проведение эффективной политики  недропользования с учетом принципов эксплуатации ресурсов недр посредством прав распоряжения государственной собственностью</a:t>
            </a:r>
            <a:r>
              <a:rPr lang="en-US" baseline="0" dirty="0" smtClean="0"/>
              <a:t>;</a:t>
            </a:r>
            <a:endParaRPr lang="ru-RU" baseline="0" dirty="0" smtClean="0"/>
          </a:p>
          <a:p>
            <a:pPr marL="228600" indent="-228600">
              <a:buFontTx/>
              <a:buAutoNum type="arabicPlain"/>
            </a:pPr>
            <a:r>
              <a:rPr lang="ru-RU" baseline="0" dirty="0" smtClean="0"/>
              <a:t>Совершенствование внешнеторговой политики с  учетом импортных и экспортных пошлин и квот</a:t>
            </a:r>
            <a:r>
              <a:rPr lang="en-US" baseline="0" dirty="0" smtClean="0"/>
              <a:t>;</a:t>
            </a:r>
            <a:endParaRPr lang="ru-RU" baseline="0" dirty="0" smtClean="0"/>
          </a:p>
          <a:p>
            <a:pPr marL="228600" indent="-228600">
              <a:buFontTx/>
              <a:buAutoNum type="arabicPlain"/>
            </a:pPr>
            <a:r>
              <a:rPr lang="ru-RU" baseline="0" dirty="0" smtClean="0"/>
              <a:t>Проведение единой технологической </a:t>
            </a:r>
            <a:r>
              <a:rPr lang="ru-RU" baseline="0" dirty="0" err="1" smtClean="0"/>
              <a:t>политьики</a:t>
            </a:r>
            <a:r>
              <a:rPr lang="ru-RU" baseline="0" dirty="0" smtClean="0"/>
              <a:t> в ГМК через поддержание государственного недропользования, установление отраслевых стандартов, системы подготовки и переподготовки кадров</a:t>
            </a:r>
            <a:r>
              <a:rPr lang="en-US" baseline="0" dirty="0" smtClean="0"/>
              <a:t>;</a:t>
            </a:r>
            <a:endParaRPr lang="ru-RU" baseline="0" dirty="0" smtClean="0"/>
          </a:p>
          <a:p>
            <a:pPr marL="228600" indent="-228600">
              <a:buFontTx/>
              <a:buAutoNum type="arabicPlain"/>
            </a:pPr>
            <a:r>
              <a:rPr lang="ru-RU" baseline="0" dirty="0" smtClean="0"/>
              <a:t>Информационное обеспечение в условиях ГМК</a:t>
            </a:r>
            <a:r>
              <a:rPr lang="en-US" baseline="0" dirty="0" smtClean="0"/>
              <a:t>;</a:t>
            </a:r>
            <a:endParaRPr lang="ru-RU" baseline="0" dirty="0" smtClean="0"/>
          </a:p>
          <a:p>
            <a:pPr marL="228600" indent="-228600">
              <a:buFontTx/>
              <a:buAutoNum type="arabicPlain"/>
            </a:pPr>
            <a:r>
              <a:rPr lang="ru-RU" baseline="0" dirty="0" smtClean="0"/>
              <a:t>Разработка и реализация единой финансовой политики обеспечения условий функционирования отрасли</a:t>
            </a:r>
            <a:r>
              <a:rPr lang="en-US" baseline="0" dirty="0" smtClean="0"/>
              <a:t>;</a:t>
            </a:r>
            <a:endParaRPr lang="ru-RU" baseline="0" dirty="0" smtClean="0"/>
          </a:p>
          <a:p>
            <a:pPr marL="228600" indent="-228600">
              <a:buFontTx/>
              <a:buAutoNum type="arabicPlain"/>
            </a:pPr>
            <a:r>
              <a:rPr lang="ru-RU" baseline="0" dirty="0" smtClean="0"/>
              <a:t>Реализация системы венчурного финансирования посредством создания специализированных венчурных металлургических фондов, имеющих льготное налогообложение</a:t>
            </a:r>
            <a:r>
              <a:rPr lang="en-US" baseline="0" dirty="0" smtClean="0"/>
              <a:t>;</a:t>
            </a:r>
            <a:endParaRPr lang="ru-RU" baseline="0" dirty="0" smtClean="0"/>
          </a:p>
          <a:p>
            <a:pPr marL="228600" indent="-228600">
              <a:buFontTx/>
              <a:buAutoNum type="arabicPlain"/>
            </a:pPr>
            <a:r>
              <a:rPr lang="ru-RU" baseline="0" dirty="0" smtClean="0"/>
              <a:t>Создание комплексной системы рационального природопользования на государственном и региональном уровнях</a:t>
            </a:r>
            <a:r>
              <a:rPr lang="en-US" baseline="0" dirty="0" smtClean="0"/>
              <a:t>;</a:t>
            </a:r>
            <a:endParaRPr lang="ru-RU" baseline="0" dirty="0" smtClean="0"/>
          </a:p>
          <a:p>
            <a:pPr marL="228600" indent="-228600">
              <a:buFontTx/>
              <a:buAutoNum type="arabicPlain"/>
            </a:pPr>
            <a:r>
              <a:rPr lang="ru-RU" baseline="0" dirty="0" smtClean="0"/>
              <a:t>Инвестиционная поддержка эффективно чистых технологий.</a:t>
            </a:r>
          </a:p>
          <a:p>
            <a:pPr marL="0" indent="0">
              <a:buFontTx/>
              <a:buNone/>
            </a:pPr>
            <a:endParaRPr lang="ru-RU" baseline="0" dirty="0" smtClean="0"/>
          </a:p>
          <a:p>
            <a:pPr marL="228600" indent="-228600">
              <a:buFontTx/>
              <a:buAutoNum type="arabicPlain"/>
            </a:pPr>
            <a:endParaRPr lang="ru-RU" baseline="0" dirty="0" smtClean="0"/>
          </a:p>
          <a:p>
            <a:pPr marL="171450" indent="-171450">
              <a:buFontTx/>
              <a:buChar char="-"/>
            </a:pPr>
            <a:endParaRPr lang="ru-RU" baseline="0" dirty="0" smtClean="0"/>
          </a:p>
          <a:p>
            <a:pPr marL="171450" indent="-171450">
              <a:buFontTx/>
              <a:buChar char="-"/>
            </a:pPr>
            <a:endParaRPr lang="ru-RU" baseline="0" dirty="0" smtClean="0"/>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a:t>
            </a:fld>
            <a:endParaRPr lang="ru-RU"/>
          </a:p>
        </p:txBody>
      </p:sp>
    </p:spTree>
    <p:extLst>
      <p:ext uri="{BB962C8B-B14F-4D97-AF65-F5344CB8AC3E}">
        <p14:creationId xmlns:p14="http://schemas.microsoft.com/office/powerpoint/2010/main" val="3178558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i="0" u="sng" kern="1200" dirty="0" smtClean="0">
                <a:solidFill>
                  <a:schemeClr val="tx1"/>
                </a:solidFill>
                <a:latin typeface="+mn-lt"/>
                <a:ea typeface="+mn-ea"/>
                <a:cs typeface="+mn-cs"/>
              </a:rPr>
              <a:t>         Задание 1 на слайде № 28.        Система комплексного подхода к управлению качеством</a:t>
            </a:r>
            <a:r>
              <a:rPr lang="ru-RU" sz="1200" b="0" i="0" u="sng"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a:t>
            </a:r>
            <a:r>
              <a:rPr lang="ru-RU" dirty="0" smtClean="0"/>
              <a:t>Диверсификация – расширение объектов деятельности, номенклатуры продукции, производимой предприятиями.</a:t>
            </a:r>
          </a:p>
          <a:p>
            <a:r>
              <a:rPr lang="ru-RU" dirty="0" smtClean="0"/>
              <a:t>Управление качеством как инструмент инновационной стратегии в ГМО  в условиях жесткой конкурентной борьбы за рынки сбыта продукции обусловливает необходимость превентивных научно-прикладных и организационных</a:t>
            </a:r>
            <a:r>
              <a:rPr lang="ru-RU" baseline="0" dirty="0" smtClean="0"/>
              <a:t> мер по обеспечению устойчивыми источниками сырья, повышению качественных показателей и конкурентоспособности производственной продукции для стабильного удержания внутренних рынков и выхода на внешние рынки.</a:t>
            </a:r>
          </a:p>
          <a:p>
            <a:r>
              <a:rPr lang="ru-RU" baseline="0" dirty="0" smtClean="0"/>
              <a:t>   Государственные программы и решения в управлении качеством в промышленности обусловливают реализацию составляющих диверсификации</a:t>
            </a:r>
            <a:r>
              <a:rPr lang="en-US" baseline="0" dirty="0" smtClean="0"/>
              <a:t>:</a:t>
            </a:r>
            <a:endParaRPr lang="ru-RU" baseline="0" dirty="0" smtClean="0"/>
          </a:p>
          <a:p>
            <a:pPr marL="171450" indent="-171450">
              <a:buFontTx/>
              <a:buChar char="-"/>
            </a:pPr>
            <a:r>
              <a:rPr lang="ru-RU" baseline="0" dirty="0" smtClean="0"/>
              <a:t>фундаментальные и прикладные исследования в области разработки месторождений полезных ископаемых и инновационных решений металлургических технологий</a:t>
            </a:r>
          </a:p>
          <a:p>
            <a:pPr marL="171450" indent="-171450">
              <a:buFontTx/>
              <a:buChar char="-"/>
            </a:pPr>
            <a:r>
              <a:rPr lang="ru-RU" baseline="0" dirty="0" smtClean="0"/>
              <a:t>прогноз и управление </a:t>
            </a:r>
            <a:r>
              <a:rPr lang="ru-RU" baseline="0" dirty="0" err="1" smtClean="0"/>
              <a:t>геомеханическими</a:t>
            </a:r>
            <a:r>
              <a:rPr lang="ru-RU" baseline="0" dirty="0" smtClean="0"/>
              <a:t> процессами при подземной разработке</a:t>
            </a:r>
            <a:r>
              <a:rPr lang="en-US" baseline="0" dirty="0" smtClean="0"/>
              <a:t>;</a:t>
            </a:r>
            <a:endParaRPr lang="ru-RU" baseline="0" dirty="0" smtClean="0"/>
          </a:p>
          <a:p>
            <a:pPr marL="171450" indent="-171450">
              <a:buFontTx/>
              <a:buChar char="-"/>
            </a:pPr>
            <a:r>
              <a:rPr lang="ru-RU" baseline="0" dirty="0" smtClean="0"/>
              <a:t>разработка эффективных , экологически чистых и безопасных технологий освоения природных месторождений полезных ископаемых и техногенного сырья металлургической промышленности</a:t>
            </a:r>
            <a:r>
              <a:rPr lang="en-US" baseline="0" dirty="0" smtClean="0"/>
              <a:t>;</a:t>
            </a:r>
            <a:endParaRPr lang="ru-RU" baseline="0" dirty="0" smtClean="0"/>
          </a:p>
          <a:p>
            <a:pPr marL="171450" indent="-171450">
              <a:buFontTx/>
              <a:buChar char="-"/>
            </a:pPr>
            <a:r>
              <a:rPr lang="ru-RU" baseline="0" dirty="0" smtClean="0"/>
              <a:t>комплексное освоение природных недр и техногенного минерального сырья</a:t>
            </a:r>
            <a:r>
              <a:rPr lang="en-US" baseline="0" dirty="0" smtClean="0"/>
              <a:t>;</a:t>
            </a:r>
            <a:endParaRPr lang="ru-RU" baseline="0" dirty="0" smtClean="0"/>
          </a:p>
          <a:p>
            <a:pPr marL="171450" indent="-171450">
              <a:buFontTx/>
              <a:buChar char="-"/>
            </a:pPr>
            <a:r>
              <a:rPr lang="ru-RU" baseline="0" dirty="0" smtClean="0"/>
              <a:t>проектирование горных и металлургических предприятий</a:t>
            </a:r>
            <a:r>
              <a:rPr lang="en-US" baseline="0" dirty="0" smtClean="0"/>
              <a:t>;</a:t>
            </a:r>
            <a:endParaRPr lang="ru-RU" baseline="0" dirty="0" smtClean="0"/>
          </a:p>
          <a:p>
            <a:pPr marL="171450" indent="-171450">
              <a:buFontTx/>
              <a:buChar char="-"/>
            </a:pPr>
            <a:r>
              <a:rPr lang="ru-RU" baseline="0" dirty="0" smtClean="0"/>
              <a:t> опытно-</a:t>
            </a:r>
            <a:r>
              <a:rPr lang="ru-RU" baseline="0" dirty="0" err="1" smtClean="0"/>
              <a:t>конструккторские</a:t>
            </a:r>
            <a:r>
              <a:rPr lang="ru-RU" baseline="0" dirty="0" smtClean="0"/>
              <a:t> экспериментальные и проектные работы в области создания новых экологически безопасных технологий разработки полезных ископаемых и металлургических технологий</a:t>
            </a:r>
            <a:r>
              <a:rPr lang="en-US" baseline="0" dirty="0" smtClean="0"/>
              <a:t>;</a:t>
            </a:r>
            <a:endParaRPr lang="ru-RU" baseline="0" dirty="0" smtClean="0"/>
          </a:p>
          <a:p>
            <a:pPr marL="171450" indent="-171450">
              <a:buFontTx/>
              <a:buChar char="-"/>
            </a:pPr>
            <a:r>
              <a:rPr lang="ru-RU" baseline="0" dirty="0" smtClean="0"/>
              <a:t>создание наукоемких импортозамещающих технологий и оборудования</a:t>
            </a:r>
            <a:r>
              <a:rPr lang="en-US" baseline="0" dirty="0" smtClean="0"/>
              <a:t>;</a:t>
            </a:r>
            <a:endParaRPr lang="ru-RU" baseline="0" dirty="0" smtClean="0"/>
          </a:p>
          <a:p>
            <a:pPr marL="171450" indent="-171450">
              <a:buFontTx/>
              <a:buChar char="-"/>
            </a:pPr>
            <a:r>
              <a:rPr lang="ru-RU" baseline="0" dirty="0" smtClean="0"/>
              <a:t>инвестиционные вложения в технологическое и техническое перевооружение горнодобывающих и металлургических предприятий</a:t>
            </a:r>
            <a:r>
              <a:rPr lang="en-US" baseline="0" dirty="0" smtClean="0"/>
              <a:t>;</a:t>
            </a:r>
            <a:endParaRPr lang="ru-RU" baseline="0" dirty="0" smtClean="0"/>
          </a:p>
          <a:p>
            <a:pPr marL="171450" indent="-171450">
              <a:buFontTx/>
              <a:buChar char="-"/>
            </a:pPr>
            <a:r>
              <a:rPr lang="ru-RU" baseline="0" dirty="0" smtClean="0"/>
              <a:t>управленческие научно обоснованные решения для эффективного функционирования ГМО РК</a:t>
            </a:r>
            <a:r>
              <a:rPr lang="en-US" baseline="0" dirty="0" smtClean="0"/>
              <a:t>;</a:t>
            </a:r>
          </a:p>
          <a:p>
            <a:pPr marL="171450" indent="-171450">
              <a:buFontTx/>
              <a:buChar char="-"/>
            </a:pPr>
            <a:r>
              <a:rPr lang="ru-RU" baseline="0" dirty="0" smtClean="0"/>
              <a:t>Выпуск традиционных и новых видов продукции при снижении расхода всех видов ресурсов и соблюдения норм по охране окружающей среды.</a:t>
            </a:r>
          </a:p>
          <a:p>
            <a:pPr marL="171450" indent="-171450">
              <a:buFontTx/>
              <a:buChar char="-"/>
            </a:pPr>
            <a:endParaRPr lang="ru-RU" baseline="0" dirty="0" smtClean="0"/>
          </a:p>
          <a:p>
            <a:pPr marL="171450" indent="-171450">
              <a:buFontTx/>
              <a:buChar char="-"/>
            </a:pP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a:t>
            </a:fld>
            <a:endParaRPr lang="ru-RU"/>
          </a:p>
        </p:txBody>
      </p:sp>
    </p:spTree>
    <p:extLst>
      <p:ext uri="{BB962C8B-B14F-4D97-AF65-F5344CB8AC3E}">
        <p14:creationId xmlns:p14="http://schemas.microsoft.com/office/powerpoint/2010/main" val="1232003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b="1" i="0" u="sng" kern="1200" dirty="0" smtClean="0">
                <a:solidFill>
                  <a:schemeClr val="tx1"/>
                </a:solidFill>
                <a:latin typeface="+mn-lt"/>
                <a:ea typeface="+mn-ea"/>
                <a:cs typeface="+mn-cs"/>
              </a:rPr>
              <a:t> ЗАДАНИЕ  № 4 </a:t>
            </a:r>
            <a:r>
              <a:rPr lang="ru-RU" dirty="0" smtClean="0"/>
              <a:t> Расчет </a:t>
            </a:r>
            <a:r>
              <a:rPr lang="ru-RU" sz="1200" dirty="0" smtClean="0"/>
              <a:t>коэффициента конкурентоспособности.  Слайд № 28.</a:t>
            </a:r>
          </a:p>
          <a:p>
            <a:r>
              <a:rPr lang="ru-RU" sz="1200" b="1" i="0" u="sng" kern="1200" dirty="0" smtClean="0">
                <a:solidFill>
                  <a:schemeClr val="tx1"/>
                </a:solidFill>
                <a:latin typeface="+mn-lt"/>
                <a:ea typeface="+mn-ea"/>
                <a:cs typeface="+mn-cs"/>
              </a:rPr>
              <a:t> ОЦЕНКА УРОВНЯ КАЧЕСТВА ПРОДУКЦИИ – </a:t>
            </a:r>
            <a:r>
              <a:rPr lang="ru-RU" sz="1400" b="1" i="0" u="sng" kern="1200" dirty="0" smtClean="0">
                <a:solidFill>
                  <a:schemeClr val="tx1"/>
                </a:solidFill>
                <a:latin typeface="+mn-lt"/>
                <a:ea typeface="+mn-ea"/>
                <a:cs typeface="+mn-cs"/>
              </a:rPr>
              <a:t>совокупность</a:t>
            </a:r>
            <a:r>
              <a:rPr lang="ru-RU" sz="1400" b="1" i="0" u="sng" kern="1200" baseline="0" dirty="0" smtClean="0">
                <a:solidFill>
                  <a:schemeClr val="tx1"/>
                </a:solidFill>
                <a:latin typeface="+mn-lt"/>
                <a:ea typeface="+mn-ea"/>
                <a:cs typeface="+mn-cs"/>
              </a:rPr>
              <a:t> операций, включающая выбор номенклатуры показателей качества оцениваемой продукции, определение значений этих показателей и сопоставления их с базовыми.   Типовой расчет коэффициента конкурентоспособности продукции предприятия. </a:t>
            </a:r>
            <a:r>
              <a:rPr lang="ru-RU" sz="1200" b="0" i="0" kern="1200" dirty="0" smtClean="0">
                <a:solidFill>
                  <a:schemeClr val="tx1"/>
                </a:solidFill>
                <a:latin typeface="+mn-lt"/>
                <a:ea typeface="+mn-ea"/>
                <a:cs typeface="+mn-cs"/>
              </a:rPr>
              <a:t>Глава 1. Теоретические аспекты управления качеством на предприятии</a:t>
            </a:r>
          </a:p>
          <a:p>
            <a:r>
              <a:rPr lang="ru-RU" sz="1200" b="1" i="0" kern="1200" dirty="0" smtClean="0">
                <a:solidFill>
                  <a:schemeClr val="tx1"/>
                </a:solidFill>
                <a:latin typeface="+mn-lt"/>
                <a:ea typeface="+mn-ea"/>
                <a:cs typeface="+mn-cs"/>
              </a:rPr>
              <a:t>1.1 Понятие и показатели качества продукции</a:t>
            </a:r>
          </a:p>
          <a:p>
            <a:r>
              <a:rPr lang="ru-RU" sz="1200" b="1" i="0" kern="1200" dirty="0" smtClean="0">
                <a:solidFill>
                  <a:schemeClr val="tx1"/>
                </a:solidFill>
                <a:latin typeface="+mn-lt"/>
                <a:ea typeface="+mn-ea"/>
                <a:cs typeface="+mn-cs"/>
              </a:rPr>
              <a:t>В современном мире выживаемость любой фирмы, ее устойчивое положение на рынке товаров и услуг определяется уровнем конкурентоспособности. В свою очередь конкурентоспособность связана с двумя показателями - уровнем цены и уровнем качества продукции. Причем второй фактор постепенно выходит на первое место.</a:t>
            </a:r>
          </a:p>
          <a:p>
            <a:r>
              <a:rPr lang="ru-RU" sz="1200" b="1" i="0" kern="1200" dirty="0" smtClean="0">
                <a:solidFill>
                  <a:schemeClr val="tx1"/>
                </a:solidFill>
                <a:latin typeface="+mn-lt"/>
                <a:ea typeface="+mn-ea"/>
                <a:cs typeface="+mn-cs"/>
              </a:rPr>
              <a:t>Качество -- это авторитет фирмы, увеличение прибыли, рост процветания, и работа по управлению качеством на фирме -- альфа и омега для всего персонала, от руководителя до конкретного исполнителя. Качество продукции -- важнейший показатель деятельности предприятия. Повышение качества продукции в значительной мере определяет выживаемость предприятия в условиях рынка, темпы научно-технического прогресса, рост эффективности производства, экономию всех видов ресурсов, используемых на предприятии. Рост качества продукции -- характерная тенденция работы всех ведущих фирм мира. Она охватила европейские, американские и азиатские предприятия. И качество выпускаемой продукции -- основной фактор конкуренции между фирмами.</a:t>
            </a:r>
          </a:p>
          <a:p>
            <a:r>
              <a:rPr lang="ru-RU" sz="1200" b="1" i="0" kern="1200" dirty="0" smtClean="0">
                <a:solidFill>
                  <a:schemeClr val="tx1"/>
                </a:solidFill>
                <a:latin typeface="+mn-lt"/>
                <a:ea typeface="+mn-ea"/>
                <a:cs typeface="+mn-cs"/>
              </a:rPr>
              <a:t>Понятие качества продукции регламентирован государственным стандартом, гост 15467-79 «Управление качеством продукции. Технический регламент, стандартизация и сертификация:».</a:t>
            </a:r>
          </a:p>
          <a:p>
            <a:r>
              <a:rPr lang="ru-RU" sz="1200" b="1" i="0" kern="1200" dirty="0" smtClean="0">
                <a:solidFill>
                  <a:schemeClr val="tx1"/>
                </a:solidFill>
                <a:latin typeface="+mn-lt"/>
                <a:ea typeface="+mn-ea"/>
                <a:cs typeface="+mn-cs"/>
              </a:rPr>
              <a:t>Качество продукции - это совокупность свойств товара, обуславливающих его пригодность удовлетворять определенные потребности в соответствии с его назначением. Каждый покупатель приобретает тот товар, который максимально удовлетворяет его личные потребности. В целом покупатели приобретают тот товар, который более полно соответствует общественным потребностям по сравнению с другими.</a:t>
            </a:r>
          </a:p>
          <a:p>
            <a:r>
              <a:rPr lang="ru-RU" sz="1200" b="1" i="0" kern="1200" dirty="0" smtClean="0">
                <a:solidFill>
                  <a:schemeClr val="tx1"/>
                </a:solidFill>
                <a:latin typeface="+mn-lt"/>
                <a:ea typeface="+mn-ea"/>
                <a:cs typeface="+mn-cs"/>
              </a:rPr>
              <a:t>Продукция имеет множество различных свойств, которые необходимо учитывать при ее разработке, производстве, хранение, транспортировании, эксплуатации или потреблении.</a:t>
            </a:r>
          </a:p>
          <a:p>
            <a:r>
              <a:rPr lang="ru-RU" sz="1200" b="1" i="0" kern="1200" dirty="0" smtClean="0">
                <a:solidFill>
                  <a:schemeClr val="tx1"/>
                </a:solidFill>
                <a:latin typeface="+mn-lt"/>
                <a:ea typeface="+mn-ea"/>
                <a:cs typeface="+mn-cs"/>
              </a:rPr>
              <a:t>Свойства могут быть простыми и сложными. К </a:t>
            </a:r>
            <a:r>
              <a:rPr lang="ru-RU" sz="1200" b="1" i="0" kern="1200" dirty="0" err="1" smtClean="0">
                <a:solidFill>
                  <a:schemeClr val="tx1"/>
                </a:solidFill>
                <a:latin typeface="+mn-lt"/>
                <a:ea typeface="+mn-ea"/>
                <a:cs typeface="+mn-cs"/>
              </a:rPr>
              <a:t>проcтым</a:t>
            </a:r>
            <a:r>
              <a:rPr lang="ru-RU" sz="1200" b="1" i="0" kern="1200" dirty="0" smtClean="0">
                <a:solidFill>
                  <a:schemeClr val="tx1"/>
                </a:solidFill>
                <a:latin typeface="+mn-lt"/>
                <a:ea typeface="+mn-ea"/>
                <a:cs typeface="+mn-cs"/>
              </a:rPr>
              <a:t> свойствам относятся масса, вместимость, скорость и т. д. К сложным - надежность технических средств, безотказность прибора, ремонтопригодность станка и другие. Количественная характеристика одного или нескольких свойств продукции, составляющих ее качество, рассматриваемая применительно к определенным условиям ее создания, эксплуатации или потребления, называется показателем качества продукции.</a:t>
            </a:r>
          </a:p>
          <a:p>
            <a:r>
              <a:rPr lang="ru-RU" sz="1200" b="1" i="0" kern="1200" dirty="0" smtClean="0">
                <a:solidFill>
                  <a:schemeClr val="tx1"/>
                </a:solidFill>
                <a:latin typeface="+mn-lt"/>
                <a:ea typeface="+mn-ea"/>
                <a:cs typeface="+mn-cs"/>
              </a:rPr>
              <a:t>По способу выражения показатели продукции могут быть натуральными (метры, километры), относительными (проценты, коэффициенты, баллы, индексы), а также стоимостными.</a:t>
            </a:r>
          </a:p>
          <a:p>
            <a:r>
              <a:rPr lang="ru-RU" sz="1200" b="1" i="0" kern="1200" dirty="0" smtClean="0">
                <a:solidFill>
                  <a:schemeClr val="tx1"/>
                </a:solidFill>
                <a:latin typeface="+mn-lt"/>
                <a:ea typeface="+mn-ea"/>
                <a:cs typeface="+mn-cs"/>
              </a:rPr>
              <a:t>По стадии определения - прогнозируемые, проектные, нормативные, фактические.</a:t>
            </a:r>
          </a:p>
          <a:p>
            <a:r>
              <a:rPr lang="ru-RU" sz="1200" b="1" i="0" kern="1200" dirty="0" smtClean="0">
                <a:solidFill>
                  <a:schemeClr val="tx1"/>
                </a:solidFill>
                <a:latin typeface="+mn-lt"/>
                <a:ea typeface="+mn-ea"/>
                <a:cs typeface="+mn-cs"/>
              </a:rPr>
              <a:t>По характеризуемым свойствам применяются следующие группы показателей:</a:t>
            </a:r>
          </a:p>
          <a:p>
            <a:r>
              <a:rPr lang="ru-RU" sz="1200" b="1" i="0" kern="1200" dirty="0" smtClean="0">
                <a:solidFill>
                  <a:schemeClr val="tx1"/>
                </a:solidFill>
                <a:latin typeface="+mn-lt"/>
                <a:ea typeface="+mn-ea"/>
                <a:cs typeface="+mn-cs"/>
              </a:rPr>
              <a:t>Показатели назначения характеризуют полезный эффект от использования продукции по назначению и обслуживают область применения продукции.</a:t>
            </a:r>
          </a:p>
          <a:p>
            <a:r>
              <a:rPr lang="ru-RU" sz="1200" b="1" i="0" kern="1200" dirty="0" smtClean="0">
                <a:solidFill>
                  <a:schemeClr val="tx1"/>
                </a:solidFill>
                <a:latin typeface="+mn-lt"/>
                <a:ea typeface="+mn-ea"/>
                <a:cs typeface="+mn-cs"/>
              </a:rPr>
              <a:t>Показатели надежности - безотказность, </a:t>
            </a:r>
            <a:r>
              <a:rPr lang="ru-RU" sz="1200" b="1" i="0" kern="1200" dirty="0" err="1" smtClean="0">
                <a:solidFill>
                  <a:schemeClr val="tx1"/>
                </a:solidFill>
                <a:latin typeface="+mn-lt"/>
                <a:ea typeface="+mn-ea"/>
                <a:cs typeface="+mn-cs"/>
              </a:rPr>
              <a:t>сохраняемость</a:t>
            </a:r>
            <a:r>
              <a:rPr lang="ru-RU" sz="1200" b="1" i="0" kern="1200" dirty="0" smtClean="0">
                <a:solidFill>
                  <a:schemeClr val="tx1"/>
                </a:solidFill>
                <a:latin typeface="+mn-lt"/>
                <a:ea typeface="+mn-ea"/>
                <a:cs typeface="+mn-cs"/>
              </a:rPr>
              <a:t>, ремонтопригодность, а также долговечность изделия.</a:t>
            </a:r>
          </a:p>
          <a:p>
            <a:r>
              <a:rPr lang="ru-RU" sz="1200" b="1" i="0" kern="1200" dirty="0" smtClean="0">
                <a:solidFill>
                  <a:schemeClr val="tx1"/>
                </a:solidFill>
                <a:latin typeface="+mn-lt"/>
                <a:ea typeface="+mn-ea"/>
                <a:cs typeface="+mn-cs"/>
              </a:rPr>
              <a:t>Показатели технологичности характеризуют эффективность конструкторско-технологических решений для обеспечения высокой производительности труда при изготовлении и ремонте продукции. Именно с помощью технологичности достигается массовость выпуска продукции, рациональное распределение затрат материалов, средств, труда и времени при технологической подготовке производства, изготовления и эксплуатации продукции.</a:t>
            </a:r>
          </a:p>
          <a:p>
            <a:r>
              <a:rPr lang="ru-RU" sz="1200" b="1" i="0" kern="1200" dirty="0" smtClean="0">
                <a:solidFill>
                  <a:schemeClr val="tx1"/>
                </a:solidFill>
                <a:latin typeface="+mn-lt"/>
                <a:ea typeface="+mn-ea"/>
                <a:cs typeface="+mn-cs"/>
              </a:rPr>
              <a:t>Показатели стандартизации и унификации - это насыщенность продукции стандартами, унифицированными и оригинальными составными частями, а также уровень унификации по сравнению с другими изделиями.</a:t>
            </a:r>
          </a:p>
          <a:p>
            <a:r>
              <a:rPr lang="ru-RU" sz="1200" b="1" i="1" kern="1200" dirty="0" smtClean="0">
                <a:solidFill>
                  <a:schemeClr val="tx1"/>
                </a:solidFill>
                <a:latin typeface="+mn-lt"/>
                <a:ea typeface="+mn-ea"/>
                <a:cs typeface="+mn-cs"/>
              </a:rPr>
              <a:t>1.2 </a:t>
            </a:r>
            <a:r>
              <a:rPr lang="ru-RU" sz="1200" b="1" i="0" kern="1200" dirty="0" smtClean="0">
                <a:solidFill>
                  <a:schemeClr val="tx1"/>
                </a:solidFill>
                <a:latin typeface="+mn-lt"/>
                <a:ea typeface="+mn-ea"/>
                <a:cs typeface="+mn-cs"/>
              </a:rPr>
              <a:t>Основные положения управления качеством предприятия</a:t>
            </a:r>
          </a:p>
          <a:p>
            <a:r>
              <a:rPr lang="ru-RU" sz="1200" b="1" i="0" kern="1200" dirty="0" smtClean="0">
                <a:solidFill>
                  <a:schemeClr val="tx1"/>
                </a:solidFill>
                <a:latin typeface="+mn-lt"/>
                <a:ea typeface="+mn-ea"/>
                <a:cs typeface="+mn-cs"/>
              </a:rPr>
              <a:t>Заниматься качеством должны все - от директора предприятия до конкретного исполнителя любой операции. Все процессы по обеспечению, проектированию, сохранению качества объединены в систему управления качеством. Управление качеством - действия, осуществляемые при создании, эксплуатации или потреблении продукции в целях установления, обеспечения и поддержания необходимого уровня ее качества.</a:t>
            </a:r>
          </a:p>
          <a:p>
            <a:r>
              <a:rPr lang="ru-RU" sz="1200" b="1" i="0" kern="1200" dirty="0" smtClean="0">
                <a:solidFill>
                  <a:schemeClr val="tx1"/>
                </a:solidFill>
                <a:latin typeface="+mn-lt"/>
                <a:ea typeface="+mn-ea"/>
                <a:cs typeface="+mn-cs"/>
              </a:rPr>
              <a:t>Современный подход к управлению качеством отличает его нацеленность на постоянное совершенствование процессов и результатов труда во всех подразделениях предприятия. Отличительными элементами этого подхода являются ориентация управления на контроль качества процессов и предотвращения возможности дефектов. Полное возложение ответственности за качество результатов труда на непосредственных исполнителей, а также активное использование человеческого фактора, развитие творческого потенциала рабочих и служащих путем мотивации труда.</a:t>
            </a:r>
          </a:p>
          <a:p>
            <a:r>
              <a:rPr lang="ru-RU" sz="1200" b="1" i="0" kern="1200" dirty="0" smtClean="0">
                <a:solidFill>
                  <a:schemeClr val="tx1"/>
                </a:solidFill>
                <a:latin typeface="+mn-lt"/>
                <a:ea typeface="+mn-ea"/>
                <a:cs typeface="+mn-cs"/>
              </a:rPr>
              <a:t>Важным элементом управления качеством служат также детальное исследование и анализ возникающих проблем обеспечения качества на всех этапах разработки, производства и эксплуатации продукции по принципу восходящего потока, то есть от последующей операции этого процесса к предыдущей.</a:t>
            </a:r>
          </a:p>
          <a:p>
            <a:r>
              <a:rPr lang="ru-RU" sz="1200" b="1" i="0" kern="1200" dirty="0" smtClean="0">
                <a:solidFill>
                  <a:schemeClr val="tx1"/>
                </a:solidFill>
                <a:latin typeface="+mn-lt"/>
                <a:ea typeface="+mn-ea"/>
                <a:cs typeface="+mn-cs"/>
              </a:rPr>
              <a:t>Управление качеством продукции представляет процесс, осуществляемый поэтапно, в том числе: разработка плана повышения качества, включая разработку новых требований к качеству продукции и мероприятия, обеспечивающие создание новой продукции с желаемыми (проектируемыми) свойствами; оценка соответствия свойств изготовляемой продукции требованиям, которые были предусмотрены в плане;</a:t>
            </a:r>
          </a:p>
          <a:p>
            <a:r>
              <a:rPr lang="ru-RU" sz="1200" b="1" i="0" kern="1200" dirty="0" smtClean="0">
                <a:solidFill>
                  <a:schemeClr val="tx1"/>
                </a:solidFill>
                <a:latin typeface="+mn-lt"/>
                <a:ea typeface="+mn-ea"/>
                <a:cs typeface="+mn-cs"/>
              </a:rPr>
              <a:t>принятие необходимых мер воздействия на процесс создания ценности (качества) продукции в тех случаях, когда не удалось обеспечить соответствие; изучение условий эксплуатации с целью определения направлений дальнейшего повышения качества продукции.</a:t>
            </a:r>
          </a:p>
          <a:p>
            <a:r>
              <a:rPr lang="de-DE" sz="1200" b="0" i="0" kern="1200" dirty="0" err="1" smtClean="0">
                <a:solidFill>
                  <a:schemeClr val="tx1"/>
                </a:solidFill>
                <a:latin typeface="+mn-lt"/>
                <a:ea typeface="+mn-ea"/>
                <a:cs typeface="+mn-cs"/>
              </a:rPr>
              <a:t>Размещено</a:t>
            </a:r>
            <a:r>
              <a:rPr lang="de-DE" sz="1200" b="0" i="0" kern="1200" dirty="0" smtClean="0">
                <a:solidFill>
                  <a:schemeClr val="tx1"/>
                </a:solidFill>
                <a:latin typeface="+mn-lt"/>
                <a:ea typeface="+mn-ea"/>
                <a:cs typeface="+mn-cs"/>
              </a:rPr>
              <a:t> </a:t>
            </a:r>
            <a:r>
              <a:rPr lang="de-DE" sz="1200" b="0" i="0" kern="1200" dirty="0" err="1" smtClean="0">
                <a:solidFill>
                  <a:schemeClr val="tx1"/>
                </a:solidFill>
                <a:latin typeface="+mn-lt"/>
                <a:ea typeface="+mn-ea"/>
                <a:cs typeface="+mn-cs"/>
              </a:rPr>
              <a:t>на</a:t>
            </a:r>
            <a:r>
              <a:rPr lang="de-DE" sz="1200" b="0" i="0" kern="1200" dirty="0" smtClean="0">
                <a:solidFill>
                  <a:schemeClr val="tx1"/>
                </a:solidFill>
                <a:latin typeface="+mn-lt"/>
                <a:ea typeface="+mn-ea"/>
                <a:cs typeface="+mn-cs"/>
              </a:rPr>
              <a:t> http://</a:t>
            </a:r>
            <a:r>
              <a:rPr lang="de-DE" sz="1200" b="0" i="0" kern="1200" dirty="0" err="1" smtClean="0">
                <a:solidFill>
                  <a:schemeClr val="tx1"/>
                </a:solidFill>
                <a:latin typeface="+mn-lt"/>
                <a:ea typeface="+mn-ea"/>
                <a:cs typeface="+mn-cs"/>
              </a:rPr>
              <a:t>www.allbest.ru</a:t>
            </a:r>
            <a:r>
              <a:rPr lang="de-DE" sz="1200" b="0" i="0" kern="1200" dirty="0" smtClean="0">
                <a:solidFill>
                  <a:schemeClr val="tx1"/>
                </a:solidFill>
                <a:latin typeface="+mn-lt"/>
                <a:ea typeface="+mn-ea"/>
                <a:cs typeface="+mn-cs"/>
              </a:rPr>
              <a:t>/</a:t>
            </a:r>
          </a:p>
          <a:p>
            <a:r>
              <a:rPr lang="de-DE" sz="1200" b="0" i="0" kern="1200" dirty="0" err="1" smtClean="0">
                <a:solidFill>
                  <a:schemeClr val="tx1"/>
                </a:solidFill>
                <a:latin typeface="+mn-lt"/>
                <a:ea typeface="+mn-ea"/>
                <a:cs typeface="+mn-cs"/>
              </a:rPr>
              <a:t>Размещено</a:t>
            </a:r>
            <a:r>
              <a:rPr lang="de-DE" sz="1200" b="0" i="0" kern="1200" dirty="0" smtClean="0">
                <a:solidFill>
                  <a:schemeClr val="tx1"/>
                </a:solidFill>
                <a:latin typeface="+mn-lt"/>
                <a:ea typeface="+mn-ea"/>
                <a:cs typeface="+mn-cs"/>
              </a:rPr>
              <a:t> </a:t>
            </a:r>
            <a:r>
              <a:rPr lang="de-DE" sz="1200" b="0" i="0" kern="1200" dirty="0" err="1" smtClean="0">
                <a:solidFill>
                  <a:schemeClr val="tx1"/>
                </a:solidFill>
                <a:latin typeface="+mn-lt"/>
                <a:ea typeface="+mn-ea"/>
                <a:cs typeface="+mn-cs"/>
              </a:rPr>
              <a:t>на</a:t>
            </a:r>
            <a:r>
              <a:rPr lang="de-DE" sz="1200" b="0" i="0" kern="1200" dirty="0" smtClean="0">
                <a:solidFill>
                  <a:schemeClr val="tx1"/>
                </a:solidFill>
                <a:latin typeface="+mn-lt"/>
                <a:ea typeface="+mn-ea"/>
                <a:cs typeface="+mn-cs"/>
              </a:rPr>
              <a:t> http://</a:t>
            </a:r>
            <a:r>
              <a:rPr lang="de-DE" sz="1200" b="0" i="0" kern="1200" dirty="0" err="1" smtClean="0">
                <a:solidFill>
                  <a:schemeClr val="tx1"/>
                </a:solidFill>
                <a:latin typeface="+mn-lt"/>
                <a:ea typeface="+mn-ea"/>
                <a:cs typeface="+mn-cs"/>
              </a:rPr>
              <a:t>www.allbest.ru</a:t>
            </a:r>
            <a:r>
              <a:rPr lang="de-DE" sz="1200" b="0" i="0" kern="1200" dirty="0" smtClean="0">
                <a:solidFill>
                  <a:schemeClr val="tx1"/>
                </a:solidFill>
                <a:latin typeface="+mn-lt"/>
                <a:ea typeface="+mn-ea"/>
                <a:cs typeface="+mn-cs"/>
              </a:rPr>
              <a:t>/</a:t>
            </a:r>
          </a:p>
          <a:p>
            <a:r>
              <a:rPr lang="ru-RU" sz="1200" b="1" i="0" kern="1200" dirty="0" smtClean="0">
                <a:solidFill>
                  <a:schemeClr val="tx1"/>
                </a:solidFill>
                <a:latin typeface="+mn-lt"/>
                <a:ea typeface="+mn-ea"/>
                <a:cs typeface="+mn-cs"/>
              </a:rPr>
              <a:t>Рис.1.1 Универсальная схема управления качеством.</a:t>
            </a:r>
          </a:p>
          <a:p>
            <a:r>
              <a:rPr lang="ru-RU" sz="1200" b="1" i="0" kern="1200" dirty="0" smtClean="0">
                <a:solidFill>
                  <a:schemeClr val="tx1"/>
                </a:solidFill>
                <a:latin typeface="+mn-lt"/>
                <a:ea typeface="+mn-ea"/>
                <a:cs typeface="+mn-cs"/>
              </a:rPr>
              <a:t>На рисунке 1.1 представлена универсальная система управления качеством.</a:t>
            </a:r>
          </a:p>
          <a:p>
            <a:r>
              <a:rPr lang="ru-RU" sz="1200" b="1" i="0" kern="1200" dirty="0" smtClean="0">
                <a:solidFill>
                  <a:schemeClr val="tx1"/>
                </a:solidFill>
                <a:latin typeface="+mn-lt"/>
                <a:ea typeface="+mn-ea"/>
                <a:cs typeface="+mn-cs"/>
              </a:rPr>
              <a:t>Целью контроля качества является обеспечение установленного качества продукции, предупреждение брака, недопущение выпуска недоброкачественной продукции. Ответственность за качество продукции несут все работники предприятия.</a:t>
            </a:r>
          </a:p>
          <a:p>
            <a:r>
              <a:rPr lang="ru-RU" sz="1200" b="1" i="0" kern="1200" dirty="0" smtClean="0">
                <a:solidFill>
                  <a:schemeClr val="tx1"/>
                </a:solidFill>
                <a:latin typeface="+mn-lt"/>
                <a:ea typeface="+mn-ea"/>
                <a:cs typeface="+mn-cs"/>
              </a:rPr>
              <a:t>Средствами контроля качества продукции являются </a:t>
            </a:r>
            <a:r>
              <a:rPr lang="ru-RU" sz="1200" b="1" i="0" kern="1200" dirty="0" err="1" smtClean="0">
                <a:solidFill>
                  <a:schemeClr val="tx1"/>
                </a:solidFill>
                <a:latin typeface="+mn-lt"/>
                <a:ea typeface="+mn-ea"/>
                <a:cs typeface="+mn-cs"/>
              </a:rPr>
              <a:t>контрольно</a:t>
            </a:r>
            <a:r>
              <a:rPr lang="ru-RU" sz="1200" b="1" i="0" kern="1200" dirty="0" smtClean="0">
                <a:solidFill>
                  <a:schemeClr val="tx1"/>
                </a:solidFill>
                <a:latin typeface="+mn-lt"/>
                <a:ea typeface="+mn-ea"/>
                <a:cs typeface="+mn-cs"/>
              </a:rPr>
              <a:t> - измерительные приборы, инструменты и автоматически контрольные устройства. Особенно эффективны автоматические средства контроля, встроенные в технологическое оборудование, обеспечивающие контроль непосредственно в процессе изготовления продукции. Это позволяет снизить численность контролеров и предупреждает появление брака. Виды контроля качества устанавливаются в зависимости от характера производства и требований к качеству продукции.</a:t>
            </a:r>
          </a:p>
          <a:p>
            <a:r>
              <a:rPr lang="ru-RU" sz="1200" b="1" i="0" kern="1200" dirty="0" smtClean="0">
                <a:solidFill>
                  <a:schemeClr val="tx1"/>
                </a:solidFill>
                <a:latin typeface="+mn-lt"/>
                <a:ea typeface="+mn-ea"/>
                <a:cs typeface="+mn-cs"/>
              </a:rPr>
              <a:t>Различают следующие виды контроля:</a:t>
            </a:r>
          </a:p>
          <a:p>
            <a:r>
              <a:rPr lang="ru-RU" sz="1200" b="1" i="0" kern="1200" dirty="0" smtClean="0">
                <a:solidFill>
                  <a:schemeClr val="tx1"/>
                </a:solidFill>
                <a:latin typeface="+mn-lt"/>
                <a:ea typeface="+mn-ea"/>
                <a:cs typeface="+mn-cs"/>
              </a:rPr>
              <a:t>§ групповой - по группе смежных операций, связанных с полной или частичной обработкой детали;</a:t>
            </a:r>
          </a:p>
          <a:p>
            <a:r>
              <a:rPr lang="ru-RU" sz="1200" b="1" i="0" kern="1200" dirty="0" smtClean="0">
                <a:solidFill>
                  <a:schemeClr val="tx1"/>
                </a:solidFill>
                <a:latin typeface="+mn-lt"/>
                <a:ea typeface="+mn-ea"/>
                <a:cs typeface="+mn-cs"/>
              </a:rPr>
              <a:t>§ пооперационный контроль соблюдения технологического процесса в производстве большой сложности и точности;</a:t>
            </a:r>
          </a:p>
          <a:p>
            <a:r>
              <a:rPr lang="ru-RU" sz="1200" b="1" i="0" kern="1200" dirty="0" smtClean="0">
                <a:solidFill>
                  <a:schemeClr val="tx1"/>
                </a:solidFill>
                <a:latin typeface="+mn-lt"/>
                <a:ea typeface="+mn-ea"/>
                <a:cs typeface="+mn-cs"/>
              </a:rPr>
              <a:t>§ выборочный - контролируется некоторое количество продукции, отбираемое в качестве представителей;</a:t>
            </a:r>
          </a:p>
          <a:p>
            <a:r>
              <a:rPr lang="ru-RU" sz="1200" b="1" i="0" kern="1200" dirty="0" smtClean="0">
                <a:solidFill>
                  <a:schemeClr val="tx1"/>
                </a:solidFill>
                <a:latin typeface="+mn-lt"/>
                <a:ea typeface="+mn-ea"/>
                <a:cs typeface="+mn-cs"/>
              </a:rPr>
              <a:t>§ сплошной - осуществляемый над каждым изделием.</a:t>
            </a:r>
          </a:p>
          <a:p>
            <a:r>
              <a:rPr lang="ru-RU" sz="1200" b="1" i="0" kern="1200" dirty="0" smtClean="0">
                <a:solidFill>
                  <a:schemeClr val="tx1"/>
                </a:solidFill>
                <a:latin typeface="+mn-lt"/>
                <a:ea typeface="+mn-ea"/>
                <a:cs typeface="+mn-cs"/>
              </a:rPr>
              <a:t>§ Методы контроля качества:</a:t>
            </a:r>
          </a:p>
          <a:p>
            <a:r>
              <a:rPr lang="ru-RU" sz="1200" b="1" i="0" kern="1200" dirty="0" smtClean="0">
                <a:solidFill>
                  <a:schemeClr val="tx1"/>
                </a:solidFill>
                <a:latin typeface="+mn-lt"/>
                <a:ea typeface="+mn-ea"/>
                <a:cs typeface="+mn-cs"/>
              </a:rPr>
              <a:t>§ внешний осмотр;</a:t>
            </a:r>
          </a:p>
          <a:p>
            <a:r>
              <a:rPr lang="ru-RU" sz="1200" b="1" i="0" kern="1200" dirty="0" smtClean="0">
                <a:solidFill>
                  <a:schemeClr val="tx1"/>
                </a:solidFill>
                <a:latin typeface="+mn-lt"/>
                <a:ea typeface="+mn-ea"/>
                <a:cs typeface="+mn-cs"/>
              </a:rPr>
              <a:t>§ проверка размеров;</a:t>
            </a:r>
          </a:p>
          <a:p>
            <a:r>
              <a:rPr lang="ru-RU" sz="1200" b="1" i="0" kern="1200" dirty="0" smtClean="0">
                <a:solidFill>
                  <a:schemeClr val="tx1"/>
                </a:solidFill>
                <a:latin typeface="+mn-lt"/>
                <a:ea typeface="+mn-ea"/>
                <a:cs typeface="+mn-cs"/>
              </a:rPr>
              <a:t>§ проверка механических и физических свойств;</a:t>
            </a:r>
          </a:p>
          <a:p>
            <a:r>
              <a:rPr lang="ru-RU" sz="1200" b="1" i="0" kern="1200" dirty="0" smtClean="0">
                <a:solidFill>
                  <a:schemeClr val="tx1"/>
                </a:solidFill>
                <a:latin typeface="+mn-lt"/>
                <a:ea typeface="+mn-ea"/>
                <a:cs typeface="+mn-cs"/>
              </a:rPr>
              <a:t>§ проверка на экологическую чистоту;</a:t>
            </a:r>
          </a:p>
          <a:p>
            <a:r>
              <a:rPr lang="ru-RU" sz="1200" b="1" i="0" kern="1200" dirty="0" smtClean="0">
                <a:solidFill>
                  <a:schemeClr val="tx1"/>
                </a:solidFill>
                <a:latin typeface="+mn-lt"/>
                <a:ea typeface="+mn-ea"/>
                <a:cs typeface="+mn-cs"/>
              </a:rPr>
              <a:t>В последние годы сформировался новый подход, новая стратегия в управлении качеством. Она характеризуется рядом моментов:</a:t>
            </a:r>
          </a:p>
          <a:p>
            <a:r>
              <a:rPr lang="ru-RU" sz="1200" b="1" i="0" kern="1200" dirty="0" smtClean="0">
                <a:solidFill>
                  <a:schemeClr val="tx1"/>
                </a:solidFill>
                <a:latin typeface="+mn-lt"/>
                <a:ea typeface="+mn-ea"/>
                <a:cs typeface="+mn-cs"/>
              </a:rPr>
              <a:t>§ обеспечение качества понимается не как техническая функция, реализуемая каким-то одним подразделением, а как систематический процесс, пронизывающий всю организационную структуру фирмы;</a:t>
            </a:r>
          </a:p>
          <a:p>
            <a:r>
              <a:rPr lang="ru-RU" sz="1200" b="1" i="0" kern="1200" dirty="0" smtClean="0">
                <a:solidFill>
                  <a:schemeClr val="tx1"/>
                </a:solidFill>
                <a:latin typeface="+mn-lt"/>
                <a:ea typeface="+mn-ea"/>
                <a:cs typeface="+mn-cs"/>
              </a:rPr>
              <a:t>§ новому понятию качества должна отвечать соответствующая организационная структура предприятия;</a:t>
            </a:r>
          </a:p>
          <a:p>
            <a:r>
              <a:rPr lang="ru-RU" sz="1200" b="1" i="0" kern="1200" dirty="0" smtClean="0">
                <a:solidFill>
                  <a:schemeClr val="tx1"/>
                </a:solidFill>
                <a:latin typeface="+mn-lt"/>
                <a:ea typeface="+mn-ea"/>
                <a:cs typeface="+mn-cs"/>
              </a:rPr>
              <a:t>§ вопросы качества актуальны не только в рамках производственного цикла, но и в процессе разработок, конструирования, маркетинга и послепродажного обслуживания;</a:t>
            </a:r>
          </a:p>
          <a:p>
            <a:r>
              <a:rPr lang="ru-RU" sz="1200" b="1" i="0" kern="1200" dirty="0" smtClean="0">
                <a:solidFill>
                  <a:schemeClr val="tx1"/>
                </a:solidFill>
                <a:latin typeface="+mn-lt"/>
                <a:ea typeface="+mn-ea"/>
                <a:cs typeface="+mn-cs"/>
              </a:rPr>
              <a:t>§ качество должно быть ориентировано на удовлетворение требований потребителя, а не изготовителя;</a:t>
            </a:r>
          </a:p>
          <a:p>
            <a:r>
              <a:rPr lang="ru-RU" sz="1200" b="1" i="0" kern="1200" dirty="0" smtClean="0">
                <a:solidFill>
                  <a:schemeClr val="tx1"/>
                </a:solidFill>
                <a:latin typeface="+mn-lt"/>
                <a:ea typeface="+mn-ea"/>
                <a:cs typeface="+mn-cs"/>
              </a:rPr>
              <a:t>§ повышение качества продукции требует применения новой технологии производства, начиная с автоматизации проектирования и кончая автоматизированным измерением в процессе контроля качества;</a:t>
            </a:r>
          </a:p>
          <a:p>
            <a:r>
              <a:rPr lang="ru-RU" sz="1200" b="1" i="0" kern="1200" dirty="0" smtClean="0">
                <a:solidFill>
                  <a:schemeClr val="tx1"/>
                </a:solidFill>
                <a:latin typeface="+mn-lt"/>
                <a:ea typeface="+mn-ea"/>
                <a:cs typeface="+mn-cs"/>
              </a:rPr>
              <a:t>§ всеобъемлющее повышение качества достигается только заинтересованным участием всех работников.</a:t>
            </a:r>
          </a:p>
          <a:p>
            <a:r>
              <a:rPr lang="ru-RU" sz="1200" b="1" i="0" kern="1200" dirty="0" smtClean="0">
                <a:solidFill>
                  <a:schemeClr val="tx1"/>
                </a:solidFill>
                <a:latin typeface="+mn-lt"/>
                <a:ea typeface="+mn-ea"/>
                <a:cs typeface="+mn-cs"/>
              </a:rPr>
              <a:t>Все это осуществимо только тогда, когда действует четко организованная система управления качеством, направленная на интересы потребителей, затрагивающая все подразделения и приемлемая для всего персонала.</a:t>
            </a:r>
          </a:p>
          <a:p>
            <a:r>
              <a:rPr lang="ru-RU" sz="1200" b="1" i="0" kern="1200" dirty="0" smtClean="0">
                <a:solidFill>
                  <a:schemeClr val="tx1"/>
                </a:solidFill>
                <a:latin typeface="+mn-lt"/>
                <a:ea typeface="+mn-ea"/>
                <a:cs typeface="+mn-cs"/>
              </a:rPr>
              <a:t>В условиях острой конкурентной борьбы фирмы смогут успешно развиваться, лишь внедряя системное управление качеством продукции.</a:t>
            </a:r>
          </a:p>
          <a:p>
            <a:r>
              <a:rPr lang="ru-RU" sz="1200" b="1" i="0" kern="1200" dirty="0" smtClean="0">
                <a:solidFill>
                  <a:schemeClr val="tx1"/>
                </a:solidFill>
                <a:latin typeface="+mn-lt"/>
                <a:ea typeface="+mn-ea"/>
                <a:cs typeface="+mn-cs"/>
              </a:rPr>
              <a:t>1.3 Стандартизация и сертификация продукции</a:t>
            </a:r>
          </a:p>
          <a:p>
            <a:r>
              <a:rPr lang="ru-RU" sz="1200" b="1" i="0" kern="1200" dirty="0" smtClean="0">
                <a:solidFill>
                  <a:schemeClr val="tx1"/>
                </a:solidFill>
                <a:latin typeface="+mn-lt"/>
                <a:ea typeface="+mn-ea"/>
                <a:cs typeface="+mn-cs"/>
              </a:rPr>
              <a:t>Важным элементом в системах управления качеством изделий является стандартизация -- нормотворческая деятельность, которая находит наиболее рациональные нормы, а затем закрепляет их в нормативных документах типа стандарта, инструкции, методики требования к разработке продукции. Главная задача стандартизации -- создание системы нормативно-технической документации, определяющей прогрессивные требования к продукции, изготовляемой для нужд народного хозяйства, населения, обороны страны, экспорта, а также контроль за правильностью использования этой документации.</a:t>
            </a:r>
          </a:p>
          <a:p>
            <a:r>
              <a:rPr lang="ru-RU" sz="1200" b="1" i="0" kern="1200" dirty="0" smtClean="0">
                <a:solidFill>
                  <a:schemeClr val="tx1"/>
                </a:solidFill>
                <a:latin typeface="+mn-lt"/>
                <a:ea typeface="+mn-ea"/>
                <a:cs typeface="+mn-cs"/>
              </a:rPr>
              <a:t>При формировании системы качества нужно учитывать, что: необходима организация непрерывного обучения методам управления качеством с постоянным чередованием теории и практики среди всех работников предприятия - от руководителя до рабочего с участием всех звеньев; при создании системы качества не следует заранее отвергать или ломать действующую на предприятии систему управления качеством или ее элементы.</a:t>
            </a:r>
          </a:p>
          <a:p>
            <a:r>
              <a:rPr lang="ru-RU" sz="1200" b="1" i="0" kern="1200" dirty="0" smtClean="0">
                <a:solidFill>
                  <a:schemeClr val="tx1"/>
                </a:solidFill>
                <a:latin typeface="+mn-lt"/>
                <a:ea typeface="+mn-ea"/>
                <a:cs typeface="+mn-cs"/>
              </a:rPr>
              <a:t>Сертификация выделяется из процедур подтверждения соответствия тем, что выполняется третьей стороной, не зависимой от изготовителей (поставщиков) и потребителей, что гарантирует объективность ее результатов.</a:t>
            </a:r>
          </a:p>
          <a:p>
            <a:r>
              <a:rPr lang="ru-RU" sz="1200" b="1" i="0" kern="1200" dirty="0" smtClean="0">
                <a:solidFill>
                  <a:schemeClr val="tx1"/>
                </a:solidFill>
                <a:latin typeface="+mn-lt"/>
                <a:ea typeface="+mn-ea"/>
                <a:cs typeface="+mn-cs"/>
              </a:rPr>
              <a:t>Органы по сертификации сертифицируют продукцию, выдают сертификаты соответствия и лицензии на применение знака соответствия, а также приостанавливают либо отменяют действие выданных ими сертификатов. Испытательные лаборатории, аккредитованные в установленном порядке, осуществляют испытания конкретной продукции или конкретные виды испытаний и выдают протоколы испытаний для целей сертификации. Обязанностями изготовителей (продавцов, исполнителей) являются реализация продукции только при наличии сертификата; обеспечение соответствия реализуемой продукции требованиям нормативных документов, на соответствие которым она была сертифицирована; извещение органа по сертификации об изменениях, внесенных в техническую документацию или в технологический процесс производства сертифицированной продукции.</a:t>
            </a:r>
          </a:p>
          <a:p>
            <a:r>
              <a:rPr lang="ru-RU" sz="1200" b="1" i="0" kern="1200" dirty="0" smtClean="0">
                <a:solidFill>
                  <a:schemeClr val="tx1"/>
                </a:solidFill>
                <a:latin typeface="+mn-lt"/>
                <a:ea typeface="+mn-ea"/>
                <a:cs typeface="+mn-cs"/>
              </a:rPr>
              <a:t>Перечни товаров (работ, услуг), подлежащих обязательной сертификации, утверждаются Правительством Российской Федерации.</a:t>
            </a:r>
          </a:p>
          <a:p>
            <a:r>
              <a:rPr lang="ru-RU" sz="1200" b="1" i="0" kern="1200" dirty="0" smtClean="0">
                <a:solidFill>
                  <a:schemeClr val="tx1"/>
                </a:solidFill>
                <a:latin typeface="+mn-lt"/>
                <a:ea typeface="+mn-ea"/>
                <a:cs typeface="+mn-cs"/>
              </a:rPr>
              <a:t>Для реализации требований указанного выше закона Госстандартом России создана Система сертификации ГОСТ Р. Участниками обязательной, сертификации являются органы по сертификации, испытательные лаборатории, изготовители (продавцы, исполнители) продукции, а также центральные органы систем сертификации, определяемые в необходимых случаях для организации и координации работ в системах сертификации однородной продукции.</a:t>
            </a:r>
          </a:p>
          <a:p>
            <a:r>
              <a:rPr lang="ru-RU" sz="1200" b="1" i="0" kern="1200" dirty="0" smtClean="0">
                <a:solidFill>
                  <a:schemeClr val="tx1"/>
                </a:solidFill>
                <a:latin typeface="+mn-lt"/>
                <a:ea typeface="+mn-ea"/>
                <a:cs typeface="+mn-cs"/>
              </a:rPr>
              <a:t>Федеральные органы исполнительной власти, на которые законодательными актами Российской Федерации возлагается организация и проведение работ по обязательной сертификация, в пределах своей компетенции: создают системы сертификации однородной продукции и устанавливают правила процедуры и управления для проведения сертификации в этих системах; ведут государственный реестр участников и объектов сертификации; устанавливают правила признания зарубежных сертификатов, знаков соответствия и результатов испытаний; рассматривают апелляции по вопросам сертификации; аккредитуют органы по сертификации и испытательные лаборатории.</a:t>
            </a:r>
          </a:p>
          <a:p>
            <a:r>
              <a:rPr lang="ru-RU" sz="1200" b="1" i="0" kern="1200" dirty="0" smtClean="0">
                <a:solidFill>
                  <a:schemeClr val="tx1"/>
                </a:solidFill>
                <a:latin typeface="+mn-lt"/>
                <a:ea typeface="+mn-ea"/>
                <a:cs typeface="+mn-cs"/>
              </a:rPr>
              <a:t>ГЛАВА 2. Анализ управления качеством продукции в предприятии</a:t>
            </a:r>
          </a:p>
          <a:p>
            <a:r>
              <a:rPr lang="ru-RU" sz="1200" b="1" i="0" kern="1200" dirty="0" smtClean="0">
                <a:solidFill>
                  <a:schemeClr val="tx1"/>
                </a:solidFill>
                <a:latin typeface="+mn-lt"/>
                <a:ea typeface="+mn-ea"/>
                <a:cs typeface="+mn-cs"/>
              </a:rPr>
              <a:t>2.1 Организационная характеристика предприятия</a:t>
            </a:r>
          </a:p>
          <a:p>
            <a:r>
              <a:rPr lang="ru-RU" sz="1200" b="1" i="0" kern="1200" dirty="0" smtClean="0">
                <a:solidFill>
                  <a:schemeClr val="tx1"/>
                </a:solidFill>
                <a:latin typeface="+mn-lt"/>
                <a:ea typeface="+mn-ea"/>
                <a:cs typeface="+mn-cs"/>
              </a:rPr>
              <a:t>Целями деятельности являются расширение рынка товаров и услуг, а также извлечение прибыли. Общество вправе осуществлять любые виды деятельности, не запрещенные законом. Одним из основных видов деятельности фирмы является производство и реализация.</a:t>
            </a:r>
          </a:p>
          <a:p>
            <a:r>
              <a:rPr lang="ru-RU" sz="1200" b="1" i="0" kern="1200" dirty="0" smtClean="0">
                <a:solidFill>
                  <a:schemeClr val="tx1"/>
                </a:solidFill>
                <a:latin typeface="+mn-lt"/>
                <a:ea typeface="+mn-ea"/>
                <a:cs typeface="+mn-cs"/>
              </a:rPr>
              <a:t>Цены на продукцию обычно указываются предприятием в прайс-листе. В данном списке предоставлена продукция, как реально выпускающаяся, так и выпускавшаяся. Цены основываются на себестоимости продукции, которая складывается из нескольких составляющих. Кроме того, в цену продукции включаются налоги с имущества и НДС</a:t>
            </a:r>
          </a:p>
          <a:p>
            <a:r>
              <a:rPr lang="ru-RU" sz="1200" b="1" i="0" kern="1200" dirty="0" smtClean="0">
                <a:solidFill>
                  <a:schemeClr val="tx1"/>
                </a:solidFill>
                <a:latin typeface="+mn-lt"/>
                <a:ea typeface="+mn-ea"/>
                <a:cs typeface="+mn-cs"/>
              </a:rPr>
              <a:t>Организационная структура включает в себя и распределение основных функций предприятия, функций менеджмента, фаз управленческого процесса, зон ответственности по организационным звеньям, иерархической лестнице управления.</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Генеральный Директор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Заместитель Генерального Директора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Мастер по производству		</a:t>
            </a:r>
          </a:p>
          <a:p>
            <a:r>
              <a:rPr lang="ru-RU" sz="1200" b="0" i="0" kern="1200" dirty="0" smtClean="0">
                <a:solidFill>
                  <a:schemeClr val="tx1"/>
                </a:solidFill>
                <a:latin typeface="+mn-lt"/>
                <a:ea typeface="+mn-ea"/>
                <a:cs typeface="+mn-cs"/>
              </a:rPr>
              <a:t>Инспектор Качества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1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2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3		</a:t>
            </a:r>
          </a:p>
          <a:p>
            <a:r>
              <a:rPr lang="ru-RU" sz="1200" b="0" i="0" kern="1200" dirty="0" smtClean="0">
                <a:solidFill>
                  <a:schemeClr val="tx1"/>
                </a:solidFill>
                <a:latin typeface="+mn-lt"/>
                <a:ea typeface="+mn-ea"/>
                <a:cs typeface="+mn-cs"/>
              </a:rPr>
              <a:t>		</a:t>
            </a:r>
          </a:p>
          <a:p>
            <a:r>
              <a:rPr lang="ru-RU" sz="1200" b="1" i="0" kern="1200" dirty="0" smtClean="0">
                <a:solidFill>
                  <a:schemeClr val="tx1"/>
                </a:solidFill>
                <a:latin typeface="+mn-lt"/>
                <a:ea typeface="+mn-ea"/>
                <a:cs typeface="+mn-cs"/>
              </a:rPr>
              <a:t>Рисунок 2.1 Структура предприятия .</a:t>
            </a:r>
          </a:p>
          <a:p>
            <a:r>
              <a:rPr lang="ru-RU" sz="1200" b="1" i="0" kern="1200" dirty="0" smtClean="0">
                <a:solidFill>
                  <a:schemeClr val="tx1"/>
                </a:solidFill>
                <a:latin typeface="+mn-lt"/>
                <a:ea typeface="+mn-ea"/>
                <a:cs typeface="+mn-cs"/>
              </a:rPr>
              <a:t>Главным управляющим лицом на предприятии является Генеральный директор.</a:t>
            </a:r>
          </a:p>
          <a:p>
            <a:r>
              <a:rPr lang="ru-RU" sz="1200" b="1" i="0" kern="1200" dirty="0" smtClean="0">
                <a:solidFill>
                  <a:schemeClr val="tx1"/>
                </a:solidFill>
                <a:latin typeface="+mn-lt"/>
                <a:ea typeface="+mn-ea"/>
                <a:cs typeface="+mn-cs"/>
              </a:rPr>
              <a:t>Генеральный директор ведет общее руководство производственно-хозяйственной и финансово-экономической деятельности предприятия, занимается организацией взаимодействия всех структурных подразделений, цехов и производственных единиц обеспечивает выполнения всех принимаемых предприятием обязательств, включая обязательства перед бюджетами разных уровней и внебюджетными фондами, а также по договорам, создает условия для внедрения новой техники и технологии, прогрессивных форм управления и организаций труда, принимает меры по обеспечению здоровых и безопасных условий труда на предприятии, осуществляет контроль за соблюдением законодательства</a:t>
            </a:r>
          </a:p>
          <a:p>
            <a:r>
              <a:rPr lang="ru-RU" sz="1200" b="1" i="0" kern="1200" dirty="0" smtClean="0">
                <a:solidFill>
                  <a:schemeClr val="tx1"/>
                </a:solidFill>
                <a:latin typeface="+mn-lt"/>
                <a:ea typeface="+mn-ea"/>
                <a:cs typeface="+mn-cs"/>
              </a:rPr>
              <a:t>Вторым управляющим лицом на предприятии является Заместитель генерального директора, на время отсутствия генерального директора (командировка, отпуск, болезнь) исполняет его обязанности в полном объеме и несет ответственность за надлежащее их исполнение.</a:t>
            </a:r>
          </a:p>
          <a:p>
            <a:r>
              <a:rPr lang="ru-RU" sz="1200" b="1" i="0" kern="1200" dirty="0" smtClean="0">
                <a:solidFill>
                  <a:schemeClr val="tx1"/>
                </a:solidFill>
                <a:latin typeface="+mn-lt"/>
                <a:ea typeface="+mn-ea"/>
                <a:cs typeface="+mn-cs"/>
              </a:rPr>
              <a:t>Заместитель генерального директора выполняет свои </a:t>
            </a:r>
            <a:r>
              <a:rPr lang="ru-RU" sz="1200" b="1" i="0" kern="1200" dirty="0" err="1" smtClean="0">
                <a:solidFill>
                  <a:schemeClr val="tx1"/>
                </a:solidFill>
                <a:latin typeface="+mn-lt"/>
                <a:ea typeface="+mn-ea"/>
                <a:cs typeface="+mn-cs"/>
              </a:rPr>
              <a:t>управленчиские</a:t>
            </a:r>
            <a:r>
              <a:rPr lang="ru-RU" sz="1200" b="1" i="0" kern="1200" dirty="0" smtClean="0">
                <a:solidFill>
                  <a:schemeClr val="tx1"/>
                </a:solidFill>
                <a:latin typeface="+mn-lt"/>
                <a:ea typeface="+mn-ea"/>
                <a:cs typeface="+mn-cs"/>
              </a:rPr>
              <a:t> функции, организует управление формированием, использованием и развитием персонала предприятия на основе максимальной реализации трудового потенциала каждого работника.</a:t>
            </a:r>
          </a:p>
          <a:p>
            <a:r>
              <a:rPr lang="ru-RU" sz="1200" b="1" i="0" kern="1200" dirty="0" smtClean="0">
                <a:solidFill>
                  <a:schemeClr val="tx1"/>
                </a:solidFill>
                <a:latin typeface="+mn-lt"/>
                <a:ea typeface="+mn-ea"/>
                <a:cs typeface="+mn-cs"/>
              </a:rPr>
              <a:t>Возглавляет работу по формированию кадровой политики, определению ее основных направлений в соответствии со стратегией развития предприятия и мер по ее реализации.</a:t>
            </a:r>
          </a:p>
          <a:p>
            <a:r>
              <a:rPr lang="ru-RU" sz="1200" b="1" i="0" kern="1200" dirty="0" smtClean="0">
                <a:solidFill>
                  <a:schemeClr val="tx1"/>
                </a:solidFill>
                <a:latin typeface="+mn-lt"/>
                <a:ea typeface="+mn-ea"/>
                <a:cs typeface="+mn-cs"/>
              </a:rPr>
              <a:t>Принимает участие в разработке бизнес-планов предприятия в части обеспечения его трудовыми ресурсами.</a:t>
            </a:r>
          </a:p>
          <a:p>
            <a:r>
              <a:rPr lang="ru-RU" sz="1200" b="1" i="0" kern="1200" dirty="0" smtClean="0">
                <a:solidFill>
                  <a:schemeClr val="tx1"/>
                </a:solidFill>
                <a:latin typeface="+mn-lt"/>
                <a:ea typeface="+mn-ea"/>
                <a:cs typeface="+mn-cs"/>
              </a:rPr>
              <a:t>Организует проведение исследований, разработку и реализацию комплекса планов и программ по работе с персоналом с целью привлечения и закрепления на предприятии работников требуемых специальностей и квалификации на основе применения научных методов прогнозирования и планирования потребности в кадрах.</a:t>
            </a:r>
          </a:p>
          <a:p>
            <a:r>
              <a:rPr lang="ru-RU" sz="1200" b="1" i="0" kern="1200" dirty="0" smtClean="0">
                <a:solidFill>
                  <a:schemeClr val="tx1"/>
                </a:solidFill>
                <a:latin typeface="+mn-lt"/>
                <a:ea typeface="+mn-ea"/>
                <a:cs typeface="+mn-cs"/>
              </a:rPr>
              <a:t>Проводит работу по формированию и подготовке резерва кадров для выдвижения на руководящие должности.</a:t>
            </a:r>
          </a:p>
          <a:p>
            <a:r>
              <a:rPr lang="ru-RU" sz="1200" b="1" i="0" kern="1200" dirty="0" smtClean="0">
                <a:solidFill>
                  <a:schemeClr val="tx1"/>
                </a:solidFill>
                <a:latin typeface="+mn-lt"/>
                <a:ea typeface="+mn-ea"/>
                <a:cs typeface="+mn-cs"/>
              </a:rPr>
              <a:t>Организует и координирует разработку комплекса мер по повышению трудовой мотивации работников всех категорий на основе реализации гибкой политики материального стимулирования, улучшения условий труда.</a:t>
            </a:r>
          </a:p>
          <a:p>
            <a:r>
              <a:rPr lang="ru-RU" sz="1200" b="1" i="0" kern="1200" dirty="0" smtClean="0">
                <a:solidFill>
                  <a:schemeClr val="tx1"/>
                </a:solidFill>
                <a:latin typeface="+mn-lt"/>
                <a:ea typeface="+mn-ea"/>
                <a:cs typeface="+mn-cs"/>
              </a:rPr>
              <a:t>Определяет направления работы по управлению социальными процессами на предприятии, созданию благоприятного социально-психологического климата в коллективе, стимулированию и развитию форм участия работников в управлении производством.</a:t>
            </a:r>
          </a:p>
          <a:p>
            <a:r>
              <a:rPr lang="ru-RU" sz="1200" b="1" i="0" kern="1200" dirty="0" smtClean="0">
                <a:solidFill>
                  <a:schemeClr val="tx1"/>
                </a:solidFill>
                <a:latin typeface="+mn-lt"/>
                <a:ea typeface="+mn-ea"/>
                <a:cs typeface="+mn-cs"/>
              </a:rPr>
              <a:t>Обеспечивает организацию и координацию проведения исследований по созданию нормативно-методической базы управления персоналом.</a:t>
            </a:r>
          </a:p>
          <a:p>
            <a:r>
              <a:rPr lang="ru-RU" sz="1200" b="1" i="0" kern="1200" dirty="0" smtClean="0">
                <a:solidFill>
                  <a:schemeClr val="tx1"/>
                </a:solidFill>
                <a:latin typeface="+mn-lt"/>
                <a:ea typeface="+mn-ea"/>
                <a:cs typeface="+mn-cs"/>
              </a:rPr>
              <a:t>Контролирует соблюдение норм трудового законодательства в работе с персоналом.</a:t>
            </a:r>
          </a:p>
          <a:p>
            <a:r>
              <a:rPr lang="ru-RU" sz="1200" b="1" i="0" kern="1200" dirty="0" smtClean="0">
                <a:solidFill>
                  <a:schemeClr val="tx1"/>
                </a:solidFill>
                <a:latin typeface="+mn-lt"/>
                <a:ea typeface="+mn-ea"/>
                <a:cs typeface="+mn-cs"/>
              </a:rPr>
              <a:t>Обеспечивает периодическую подготовку и своевременное предоставление аналитических материалов по социальным и кадровым вопросам на предприятии.</a:t>
            </a:r>
          </a:p>
          <a:p>
            <a:r>
              <a:rPr lang="ru-RU" sz="1200" b="1" i="0" kern="1200" dirty="0" smtClean="0">
                <a:solidFill>
                  <a:schemeClr val="tx1"/>
                </a:solidFill>
                <a:latin typeface="+mn-lt"/>
                <a:ea typeface="+mn-ea"/>
                <a:cs typeface="+mn-cs"/>
              </a:rPr>
              <a:t>Обеспечивает постоянное совершенствование процессов управления персоналом предприятия на основе внедрения социально экономических и социально-психологических методов управления.</a:t>
            </a:r>
          </a:p>
          <a:p>
            <a:r>
              <a:rPr lang="ru-RU" sz="1200" b="1" i="0" kern="1200" dirty="0" smtClean="0">
                <a:solidFill>
                  <a:schemeClr val="tx1"/>
                </a:solidFill>
                <a:latin typeface="+mn-lt"/>
                <a:ea typeface="+mn-ea"/>
                <a:cs typeface="+mn-cs"/>
              </a:rPr>
              <a:t>Осуществляет методическое руководство и координацию деятельности структурных подразделений предприятия.</a:t>
            </a:r>
          </a:p>
          <a:p>
            <a:r>
              <a:rPr lang="ru-RU" sz="1200" b="1" i="0" kern="1200" dirty="0" smtClean="0">
                <a:solidFill>
                  <a:schemeClr val="tx1"/>
                </a:solidFill>
                <a:latin typeface="+mn-lt"/>
                <a:ea typeface="+mn-ea"/>
                <a:cs typeface="+mn-cs"/>
              </a:rPr>
              <a:t>На предприятии работает Мастер по производству, он находится в подчинении у зам. Ген. Директора. Мастер выполняет повседневное руководство производственных цехов, выпускающих продукцию предприятия.</a:t>
            </a:r>
          </a:p>
          <a:p>
            <a:r>
              <a:rPr lang="ru-RU" sz="1200" b="1" i="0" kern="1200" dirty="0" smtClean="0">
                <a:solidFill>
                  <a:schemeClr val="tx1"/>
                </a:solidFill>
                <a:latin typeface="+mn-lt"/>
                <a:ea typeface="+mn-ea"/>
                <a:cs typeface="+mn-cs"/>
              </a:rPr>
              <a:t>Руководство выполнением отдельных заданий по производству продукции целевого назначения.</a:t>
            </a:r>
          </a:p>
          <a:p>
            <a:r>
              <a:rPr lang="ru-RU" sz="1200" b="1" i="0" kern="1200" dirty="0" smtClean="0">
                <a:solidFill>
                  <a:schemeClr val="tx1"/>
                </a:solidFill>
                <a:latin typeface="+mn-lt"/>
                <a:ea typeface="+mn-ea"/>
                <a:cs typeface="+mn-cs"/>
              </a:rPr>
              <a:t>Обеспечение внедрения и соблюдения утвержденных стандартов и технических условий.</a:t>
            </a:r>
          </a:p>
          <a:p>
            <a:r>
              <a:rPr lang="ru-RU" sz="1200" b="1" i="0" kern="1200" dirty="0" smtClean="0">
                <a:solidFill>
                  <a:schemeClr val="tx1"/>
                </a:solidFill>
                <a:latin typeface="+mn-lt"/>
                <a:ea typeface="+mn-ea"/>
                <a:cs typeface="+mn-cs"/>
              </a:rPr>
              <a:t>Участие в разработке предложений о снятии с производства не пользующейся спросом продукции.</a:t>
            </a:r>
          </a:p>
          <a:p>
            <a:r>
              <a:rPr lang="ru-RU" sz="1200" b="1" i="0" kern="1200" dirty="0" smtClean="0">
                <a:solidFill>
                  <a:schemeClr val="tx1"/>
                </a:solidFill>
                <a:latin typeface="+mn-lt"/>
                <a:ea typeface="+mn-ea"/>
                <a:cs typeface="+mn-cs"/>
              </a:rPr>
              <a:t>Внедрение в практику работы цехов современных методов организации и планирования производства, создание условий для высокопроизводительной работы, обеспечение соблюдения законодательства о труде, правил и норм охраны труда, техники безопасности, промышленной санитарии.</a:t>
            </a:r>
          </a:p>
          <a:p>
            <a:r>
              <a:rPr lang="ru-RU" sz="1200" b="1" i="0" kern="1200" dirty="0" smtClean="0">
                <a:solidFill>
                  <a:schemeClr val="tx1"/>
                </a:solidFill>
                <a:latin typeface="+mn-lt"/>
                <a:ea typeface="+mn-ea"/>
                <a:cs typeface="+mn-cs"/>
              </a:rPr>
              <a:t>Подготовка распоряжений по всем вопросам, касающимся его компетенции, в области производства изделий, последовательности изготовления, сроков изготовления и другим, обязательным для исполнения начальником производства.</a:t>
            </a:r>
          </a:p>
          <a:p>
            <a:r>
              <a:rPr lang="ru-RU" sz="1200" b="1" i="0" kern="1200" dirty="0" smtClean="0">
                <a:solidFill>
                  <a:schemeClr val="tx1"/>
                </a:solidFill>
                <a:latin typeface="+mn-lt"/>
                <a:ea typeface="+mn-ea"/>
                <a:cs typeface="+mn-cs"/>
              </a:rPr>
              <a:t>В подчинении у мастера находятся три производственные бригады, каждая бригада состоит из 20 работников. Распределение их по категориям персонала определяется планом по труду, который составляется на полугодие и утверждается директором предприятия.</a:t>
            </a:r>
          </a:p>
          <a:p>
            <a:r>
              <a:rPr lang="ru-RU" sz="1200" b="1" i="0" kern="1200" dirty="0" smtClean="0">
                <a:solidFill>
                  <a:schemeClr val="tx1"/>
                </a:solidFill>
                <a:latin typeface="+mn-lt"/>
                <a:ea typeface="+mn-ea"/>
                <a:cs typeface="+mn-cs"/>
              </a:rPr>
              <a:t>Маркетинговый отдел как самостоятельное подразделение:</a:t>
            </a:r>
          </a:p>
          <a:p>
            <a:r>
              <a:rPr lang="ru-RU" sz="1200" b="1" i="0" kern="1200" dirty="0" smtClean="0">
                <a:solidFill>
                  <a:schemeClr val="tx1"/>
                </a:solidFill>
                <a:latin typeface="+mn-lt"/>
                <a:ea typeface="+mn-ea"/>
                <a:cs typeface="+mn-cs"/>
              </a:rPr>
              <a:t>Цели: продвижение товара, содействие сбыту.</a:t>
            </a:r>
          </a:p>
          <a:p>
            <a:r>
              <a:rPr lang="ru-RU" sz="1200" b="1" i="0" kern="1200" dirty="0" smtClean="0">
                <a:solidFill>
                  <a:schemeClr val="tx1"/>
                </a:solidFill>
                <a:latin typeface="+mn-lt"/>
                <a:ea typeface="+mn-ea"/>
                <a:cs typeface="+mn-cs"/>
              </a:rPr>
              <a:t>Задачами являются изучение рынка и продукции конкурентов, поиск новых решений для содействия увеличению продаж.</a:t>
            </a:r>
          </a:p>
          <a:p>
            <a:r>
              <a:rPr lang="ru-RU" sz="1200" b="1" i="0" kern="1200" dirty="0" smtClean="0">
                <a:solidFill>
                  <a:schemeClr val="tx1"/>
                </a:solidFill>
                <a:latin typeface="+mn-lt"/>
                <a:ea typeface="+mn-ea"/>
                <a:cs typeface="+mn-cs"/>
              </a:rPr>
              <a:t>На предприятии существует отдела контроля качества, на предприятии существует должность - Инспектор качества.</a:t>
            </a:r>
          </a:p>
          <a:p>
            <a:r>
              <a:rPr lang="ru-RU" sz="1200" b="1" i="0" kern="1200" dirty="0" smtClean="0">
                <a:solidFill>
                  <a:schemeClr val="tx1"/>
                </a:solidFill>
                <a:latin typeface="+mn-lt"/>
                <a:ea typeface="+mn-ea"/>
                <a:cs typeface="+mn-cs"/>
              </a:rPr>
              <a:t>Инспектор качества находиться в подчинении у зам. Ген. Директора. Инспектор качества осуществляет независимый контроль соответствия продукции установленным требованиям и гарантирует это соответствие потребителю.</a:t>
            </a:r>
          </a:p>
          <a:p>
            <a:r>
              <a:rPr lang="ru-RU" sz="1200" b="1" i="0" kern="1200" dirty="0" smtClean="0">
                <a:solidFill>
                  <a:schemeClr val="tx1"/>
                </a:solidFill>
                <a:latin typeface="+mn-lt"/>
                <a:ea typeface="+mn-ea"/>
                <a:cs typeface="+mn-cs"/>
              </a:rPr>
              <a:t>2.2 Исследование системы управления качеством продукции в предприятии</a:t>
            </a:r>
          </a:p>
          <a:p>
            <a:r>
              <a:rPr lang="ru-RU" sz="1200" b="0" i="0" kern="1200" dirty="0" smtClean="0">
                <a:solidFill>
                  <a:schemeClr val="tx1"/>
                </a:solidFill>
                <a:latin typeface="+mn-lt"/>
                <a:ea typeface="+mn-ea"/>
                <a:cs typeface="+mn-cs"/>
              </a:rPr>
              <a:t>Организационная структура управления качеством продукции на предприятии представляет собой единство ступеней и звеньев управления в их зависимости и соподчиненности и включает все подразделения предприятия, участвующие в управлении и производстве продукции на стадиях разработки, изготовления, обращения и эксплуатации или потребления. Структура системы определяется составом служб и подразделений, содержанием и распределением между ними задач и функций управления и необходимых для выполнения средств. При этом она предусматривает многоуровневую организацию управления: объединением, предприятием, цехом и т.д. Можно выделить следующие уровни организации управления КП на предприятии на рис.2.2.</a:t>
            </a:r>
          </a:p>
          <a:p>
            <a:r>
              <a:rPr lang="ru-RU" sz="1200" b="0" i="0" kern="1200" dirty="0" smtClean="0">
                <a:solidFill>
                  <a:schemeClr val="tx1"/>
                </a:solidFill>
                <a:latin typeface="+mn-lt"/>
                <a:ea typeface="+mn-ea"/>
                <a:cs typeface="+mn-cs"/>
              </a:rPr>
              <a:t>Разработка</a:t>
            </a:r>
          </a:p>
          <a:p>
            <a:r>
              <a:rPr lang="ru-RU" sz="1200" b="0" i="0" kern="1200" dirty="0" smtClean="0">
                <a:solidFill>
                  <a:schemeClr val="tx1"/>
                </a:solidFill>
                <a:latin typeface="+mn-lt"/>
                <a:ea typeface="+mn-ea"/>
                <a:cs typeface="+mn-cs"/>
              </a:rPr>
              <a:t>политики предприятия</a:t>
            </a:r>
          </a:p>
          <a:p>
            <a:r>
              <a:rPr lang="ru-RU" sz="1200" b="0" i="0" kern="1200" dirty="0" smtClean="0">
                <a:solidFill>
                  <a:schemeClr val="tx1"/>
                </a:solidFill>
                <a:latin typeface="+mn-lt"/>
                <a:ea typeface="+mn-ea"/>
                <a:cs typeface="+mn-cs"/>
              </a:rPr>
              <a:t>в области качества</a:t>
            </a:r>
          </a:p>
          <a:p>
            <a:r>
              <a:rPr lang="ru-RU" sz="1200" b="0" i="0" kern="1200" dirty="0" smtClean="0">
                <a:solidFill>
                  <a:schemeClr val="tx1"/>
                </a:solidFill>
                <a:latin typeface="+mn-lt"/>
                <a:ea typeface="+mn-ea"/>
                <a:cs typeface="+mn-cs"/>
              </a:rPr>
              <a:t>Организация предприятия</a:t>
            </a:r>
          </a:p>
          <a:p>
            <a:r>
              <a:rPr lang="ru-RU" sz="1200" b="0" i="0" kern="1200" dirty="0" smtClean="0">
                <a:solidFill>
                  <a:schemeClr val="tx1"/>
                </a:solidFill>
                <a:latin typeface="+mn-lt"/>
                <a:ea typeface="+mn-ea"/>
                <a:cs typeface="+mn-cs"/>
              </a:rPr>
              <a:t>Обеспечение Контроль Отдел</a:t>
            </a:r>
          </a:p>
          <a:p>
            <a:r>
              <a:rPr lang="ru-RU" sz="1200" b="0" i="0" kern="1200" dirty="0" smtClean="0">
                <a:solidFill>
                  <a:schemeClr val="tx1"/>
                </a:solidFill>
                <a:latin typeface="+mn-lt"/>
                <a:ea typeface="+mn-ea"/>
                <a:cs typeface="+mn-cs"/>
              </a:rPr>
              <a:t>качества качества улучшения качества</a:t>
            </a:r>
          </a:p>
          <a:p>
            <a:r>
              <a:rPr lang="ru-RU" sz="1200" b="0" i="0" kern="1200" dirty="0" smtClean="0">
                <a:solidFill>
                  <a:schemeClr val="tx1"/>
                </a:solidFill>
                <a:latin typeface="+mn-lt"/>
                <a:ea typeface="+mn-ea"/>
                <a:cs typeface="+mn-cs"/>
              </a:rPr>
              <a:t>Рис.2.2 . Уровни организации управления качеством.</a:t>
            </a:r>
          </a:p>
          <a:p>
            <a:r>
              <a:rPr lang="ru-RU" sz="1200" b="0" i="0" kern="1200" dirty="0" smtClean="0">
                <a:solidFill>
                  <a:schemeClr val="tx1"/>
                </a:solidFill>
                <a:latin typeface="+mn-lt"/>
                <a:ea typeface="+mn-ea"/>
                <a:cs typeface="+mn-cs"/>
              </a:rPr>
              <a:t>Организационная структура комплексной системы управления качеством продукции на предприятии, позволяет сформулировать следующие принципы ее построения:</a:t>
            </a:r>
          </a:p>
          <a:p>
            <a:r>
              <a:rPr lang="ru-RU" sz="1200" b="0" i="0" kern="1200" dirty="0" smtClean="0">
                <a:solidFill>
                  <a:schemeClr val="tx1"/>
                </a:solidFill>
                <a:latin typeface="+mn-lt"/>
                <a:ea typeface="+mn-ea"/>
                <a:cs typeface="+mn-cs"/>
              </a:rPr>
              <a:t>§ соответствие структуры с обеспечением максимальных возможностей для достижения поставленных целей в отношении качества;</a:t>
            </a:r>
          </a:p>
          <a:p>
            <a:r>
              <a:rPr lang="ru-RU" sz="1200" b="0" i="0" kern="1200" dirty="0" smtClean="0">
                <a:solidFill>
                  <a:schemeClr val="tx1"/>
                </a:solidFill>
                <a:latin typeface="+mn-lt"/>
                <a:ea typeface="+mn-ea"/>
                <a:cs typeface="+mn-cs"/>
              </a:rPr>
              <a:t>§ отделение работ по планированию и прогнозированию УКП от текущих работ по регулированию и контролю качества продукции;</a:t>
            </a:r>
          </a:p>
          <a:p>
            <a:r>
              <a:rPr lang="ru-RU" sz="1200" b="0" i="0" kern="1200" dirty="0" smtClean="0">
                <a:solidFill>
                  <a:schemeClr val="tx1"/>
                </a:solidFill>
                <a:latin typeface="+mn-lt"/>
                <a:ea typeface="+mn-ea"/>
                <a:cs typeface="+mn-cs"/>
              </a:rPr>
              <a:t>§ централизация в решении вопросов общей политики при децентрализации в решении оперативных вопросов, связанных с обеспечением качества продукции (КП);</a:t>
            </a:r>
          </a:p>
          <a:p>
            <a:r>
              <a:rPr lang="ru-RU" sz="1200" b="0" i="0" kern="1200" dirty="0" smtClean="0">
                <a:solidFill>
                  <a:schemeClr val="tx1"/>
                </a:solidFill>
                <a:latin typeface="+mn-lt"/>
                <a:ea typeface="+mn-ea"/>
                <a:cs typeface="+mn-cs"/>
              </a:rPr>
              <a:t>§ создание организационных механизмов, позволяющих осуществлять эффективную координацию работ по обеспечению КП и разработке мероприятий профилактического характера;</a:t>
            </a:r>
          </a:p>
          <a:p>
            <a:r>
              <a:rPr lang="ru-RU" sz="1200" b="0" i="0" kern="1200" dirty="0" smtClean="0">
                <a:solidFill>
                  <a:schemeClr val="tx1"/>
                </a:solidFill>
                <a:latin typeface="+mn-lt"/>
                <a:ea typeface="+mn-ea"/>
                <a:cs typeface="+mn-cs"/>
              </a:rPr>
              <a:t>§ обеспечение комплексного УКП при разработке конкретных проектов, отдельных изделий;</a:t>
            </a:r>
          </a:p>
          <a:p>
            <a:r>
              <a:rPr lang="ru-RU" sz="1200" b="0" i="0" kern="1200" dirty="0" smtClean="0">
                <a:solidFill>
                  <a:schemeClr val="tx1"/>
                </a:solidFill>
                <a:latin typeface="+mn-lt"/>
                <a:ea typeface="+mn-ea"/>
                <a:cs typeface="+mn-cs"/>
              </a:rPr>
              <a:t>§ создание организационных условий, обеспечивающих внутренне развитие </a:t>
            </a:r>
            <a:r>
              <a:rPr lang="ru-RU" sz="1200" b="0" i="0" kern="1200" dirty="0" err="1" smtClean="0">
                <a:solidFill>
                  <a:schemeClr val="tx1"/>
                </a:solidFill>
                <a:latin typeface="+mn-lt"/>
                <a:ea typeface="+mn-ea"/>
                <a:cs typeface="+mn-cs"/>
              </a:rPr>
              <a:t>оргструктуры</a:t>
            </a:r>
            <a:r>
              <a:rPr lang="ru-RU" sz="1200" b="0" i="0" kern="1200" dirty="0" smtClean="0">
                <a:solidFill>
                  <a:schemeClr val="tx1"/>
                </a:solidFill>
                <a:latin typeface="+mn-lt"/>
                <a:ea typeface="+mn-ea"/>
                <a:cs typeface="+mn-cs"/>
              </a:rPr>
              <a:t>, ее гибкость и динамичность.</a:t>
            </a:r>
          </a:p>
          <a:p>
            <a:r>
              <a:rPr lang="ru-RU" sz="1200" b="0" i="0" kern="1200" dirty="0" smtClean="0">
                <a:solidFill>
                  <a:schemeClr val="tx1"/>
                </a:solidFill>
                <a:latin typeface="+mn-lt"/>
                <a:ea typeface="+mn-ea"/>
                <a:cs typeface="+mn-cs"/>
              </a:rPr>
              <a:t>Одна из характерных особенностей управления качества продукции</a:t>
            </a:r>
          </a:p>
          <a:p>
            <a:r>
              <a:rPr lang="ru-RU" sz="1200" b="0" i="0" kern="1200" dirty="0" smtClean="0">
                <a:solidFill>
                  <a:schemeClr val="tx1"/>
                </a:solidFill>
                <a:latin typeface="+mn-lt"/>
                <a:ea typeface="+mn-ea"/>
                <a:cs typeface="+mn-cs"/>
              </a:rPr>
              <a:t>состоит в том, что при управлении качеством продукции оказываются задействованными практически все подразделения (отделы, службы и т.д.) предприятия.</a:t>
            </a:r>
          </a:p>
          <a:p>
            <a:r>
              <a:rPr lang="ru-RU" sz="1200" b="0" i="0" kern="1200" dirty="0" smtClean="0">
                <a:solidFill>
                  <a:schemeClr val="tx1"/>
                </a:solidFill>
                <a:latin typeface="+mn-lt"/>
                <a:ea typeface="+mn-ea"/>
                <a:cs typeface="+mn-cs"/>
              </a:rPr>
              <a:t>Генеральный директор разрабатывает политику предприятия в области качества, она включает:</a:t>
            </a:r>
          </a:p>
          <a:p>
            <a:r>
              <a:rPr lang="ru-RU" sz="1200" b="0" i="0" kern="1200" dirty="0" smtClean="0">
                <a:solidFill>
                  <a:schemeClr val="tx1"/>
                </a:solidFill>
                <a:latin typeface="+mn-lt"/>
                <a:ea typeface="+mn-ea"/>
                <a:cs typeface="+mn-cs"/>
              </a:rPr>
              <a:t>систематическое обучение руководящего персонала и работников структурных подразделений в области качества;</a:t>
            </a:r>
          </a:p>
          <a:p>
            <a:r>
              <a:rPr lang="ru-RU" sz="1200" b="0" i="0" kern="1200" dirty="0" smtClean="0">
                <a:solidFill>
                  <a:schemeClr val="tx1"/>
                </a:solidFill>
                <a:latin typeface="+mn-lt"/>
                <a:ea typeface="+mn-ea"/>
                <a:cs typeface="+mn-cs"/>
              </a:rPr>
              <a:t>§ подбор компетентного персонала, выполняющего работу, влияющую на качество продукции;</a:t>
            </a:r>
          </a:p>
          <a:p>
            <a:r>
              <a:rPr lang="ru-RU" sz="1200" b="0" i="0" kern="1200" dirty="0" smtClean="0">
                <a:solidFill>
                  <a:schemeClr val="tx1"/>
                </a:solidFill>
                <a:latin typeface="+mn-lt"/>
                <a:ea typeface="+mn-ea"/>
                <a:cs typeface="+mn-cs"/>
              </a:rPr>
              <a:t>§ создание благоприятного климата и условий, стимулирующих повышение качества деятельности руководства, подразделений и всех сотрудников предприятия;</a:t>
            </a:r>
          </a:p>
          <a:p>
            <a:r>
              <a:rPr lang="ru-RU" sz="1200" b="0" i="0" kern="1200" dirty="0" smtClean="0">
                <a:solidFill>
                  <a:schemeClr val="tx1"/>
                </a:solidFill>
                <a:latin typeface="+mn-lt"/>
                <a:ea typeface="+mn-ea"/>
                <a:cs typeface="+mn-cs"/>
              </a:rPr>
              <a:t>§ регламентация ответственности каждого сотрудника предприятия от генерального директора до рабочего за исполнение требований к качеству продукции;</a:t>
            </a:r>
          </a:p>
          <a:p>
            <a:r>
              <a:rPr lang="ru-RU" sz="1200" b="0" i="0" kern="1200" dirty="0" smtClean="0">
                <a:solidFill>
                  <a:schemeClr val="tx1"/>
                </a:solidFill>
                <a:latin typeface="+mn-lt"/>
                <a:ea typeface="+mn-ea"/>
                <a:cs typeface="+mn-cs"/>
              </a:rPr>
              <a:t>§ освоение выпуска новых видов продукции в соответствии с требованиями и ожиданиями потребителей.</a:t>
            </a:r>
          </a:p>
          <a:p>
            <a:r>
              <a:rPr lang="ru-RU" sz="1200" b="0" i="0" kern="1200" dirty="0" smtClean="0">
                <a:solidFill>
                  <a:schemeClr val="tx1"/>
                </a:solidFill>
                <a:latin typeface="+mn-lt"/>
                <a:ea typeface="+mn-ea"/>
                <a:cs typeface="+mn-cs"/>
              </a:rPr>
              <a:t>ГЛАВА 3. Основные направления по совершенствованию качества продукции в предприятии</a:t>
            </a:r>
          </a:p>
          <a:p>
            <a:r>
              <a:rPr lang="ru-RU" sz="1200" b="0" i="0" kern="1200" dirty="0" smtClean="0">
                <a:solidFill>
                  <a:schemeClr val="tx1"/>
                </a:solidFill>
                <a:latin typeface="+mn-lt"/>
                <a:ea typeface="+mn-ea"/>
                <a:cs typeface="+mn-cs"/>
              </a:rPr>
              <a:t>управление качество продукция</a:t>
            </a:r>
          </a:p>
          <a:p>
            <a:r>
              <a:rPr lang="ru-RU" sz="1200" b="0" i="0" kern="1200" dirty="0" smtClean="0">
                <a:solidFill>
                  <a:schemeClr val="tx1"/>
                </a:solidFill>
                <a:latin typeface="+mn-lt"/>
                <a:ea typeface="+mn-ea"/>
                <a:cs typeface="+mn-cs"/>
              </a:rPr>
              <a:t>Для совершенствования качества продукции на предприятии, возможно</a:t>
            </a:r>
          </a:p>
          <a:p>
            <a:r>
              <a:rPr lang="ru-RU" sz="1200" b="0" i="0" kern="1200" dirty="0" smtClean="0">
                <a:solidFill>
                  <a:schemeClr val="tx1"/>
                </a:solidFill>
                <a:latin typeface="+mn-lt"/>
                <a:ea typeface="+mn-ea"/>
                <a:cs typeface="+mn-cs"/>
              </a:rPr>
              <a:t>несколько вариантов:</a:t>
            </a:r>
          </a:p>
          <a:p>
            <a:r>
              <a:rPr lang="ru-RU" sz="1200" b="0" i="0" kern="1200" dirty="0" smtClean="0">
                <a:solidFill>
                  <a:schemeClr val="tx1"/>
                </a:solidFill>
                <a:latin typeface="+mn-lt"/>
                <a:ea typeface="+mn-ea"/>
                <a:cs typeface="+mn-cs"/>
              </a:rPr>
              <a:t>Вариант 1. Обновление основных фондов предприятия и применение новых технологий.</a:t>
            </a:r>
          </a:p>
          <a:p>
            <a:r>
              <a:rPr lang="ru-RU" sz="1200" b="0" i="0" kern="1200" dirty="0" smtClean="0">
                <a:solidFill>
                  <a:schemeClr val="tx1"/>
                </a:solidFill>
                <a:latin typeface="+mn-lt"/>
                <a:ea typeface="+mn-ea"/>
                <a:cs typeface="+mn-cs"/>
              </a:rPr>
              <a:t>Проведенный анализ основных фондов предприятия показал, что основные фонды изношены на половину, особенно это машины и оборудование. Предприятию для внедрения системы менеджмента качества нужно более интенсивно обновлять изношенное оборудование так как такое оборудование нуждается в постоянном ремонте, что увеличивает затраты на себестоимость системы менеджмента качества и отвлекает дополнительные оборотные средства.</a:t>
            </a:r>
          </a:p>
          <a:p>
            <a:r>
              <a:rPr lang="ru-RU" sz="1200" b="0" i="0" kern="1200" dirty="0" smtClean="0">
                <a:solidFill>
                  <a:schemeClr val="tx1"/>
                </a:solidFill>
                <a:latin typeface="+mn-lt"/>
                <a:ea typeface="+mn-ea"/>
                <a:cs typeface="+mn-cs"/>
              </a:rPr>
              <a:t>Для изменения технического процесса производства необходимо внедрение новых технологий производства и в свою очередь нового технологического оборудования для этого производства. И это приведет в свою очередь к повышению качества выпускаемой продукции и производительности труда.</a:t>
            </a:r>
          </a:p>
          <a:p>
            <a:r>
              <a:rPr lang="ru-RU" sz="1200" b="0" i="0" kern="1200" dirty="0" smtClean="0">
                <a:solidFill>
                  <a:schemeClr val="tx1"/>
                </a:solidFill>
                <a:latin typeface="+mn-lt"/>
                <a:ea typeface="+mn-ea"/>
                <a:cs typeface="+mn-cs"/>
              </a:rPr>
              <a:t>Вариант 2. Поиск новых поставщиков сырья и материалов.</a:t>
            </a:r>
          </a:p>
          <a:p>
            <a:r>
              <a:rPr lang="ru-RU" sz="1200" b="0" i="0" kern="1200" dirty="0" smtClean="0">
                <a:solidFill>
                  <a:schemeClr val="tx1"/>
                </a:solidFill>
                <a:latin typeface="+mn-lt"/>
                <a:ea typeface="+mn-ea"/>
                <a:cs typeface="+mn-cs"/>
              </a:rPr>
              <a:t>Низкое качество поставок может поставить под угрозу весь процесс производства. Это обстоятельство в сочетании с техническими трудностями, неисполнением текущих платежей поставит предприятие в крайне тяжелое положение. Увеличение отчислений и налогов, низкая дисциплина поставок, повреждение оборудования и т.п. неизбежно приближают предприятие к коммерческому риску. Предприятие может заменить поставщиков сырья для производства. На рынке сырья можно найти более качественные материалы для производства продукции, фактически по тем же закупочным ценам.</a:t>
            </a:r>
          </a:p>
          <a:p>
            <a:r>
              <a:rPr lang="ru-RU" sz="1200" b="0" i="0" kern="1200" dirty="0" smtClean="0">
                <a:solidFill>
                  <a:schemeClr val="tx1"/>
                </a:solidFill>
                <a:latin typeface="+mn-lt"/>
                <a:ea typeface="+mn-ea"/>
                <a:cs typeface="+mn-cs"/>
              </a:rPr>
              <a:t>Вариант 3. Улучшение материальных стимулов работника.</a:t>
            </a:r>
          </a:p>
          <a:p>
            <a:r>
              <a:rPr lang="ru-RU" sz="1200" b="0" i="0" kern="1200" dirty="0" smtClean="0">
                <a:solidFill>
                  <a:schemeClr val="tx1"/>
                </a:solidFill>
                <a:latin typeface="+mn-lt"/>
                <a:ea typeface="+mn-ea"/>
                <a:cs typeface="+mn-cs"/>
              </a:rPr>
              <a:t>Основная причина брака это недобросовестное отношение рабочих и исполнителей к своим обязанностям, несоблюдение технологий, несоответствие применяемого материала, некачественное выполнение работы, неритмичность производства. Существенно ввести на производстве систему материальных стимулов и штрафов. Введение штрафов эффективно с двух точек зрения:</a:t>
            </a:r>
          </a:p>
          <a:p>
            <a:r>
              <a:rPr lang="ru-RU" sz="1200" b="0" i="0" kern="1200" dirty="0" smtClean="0">
                <a:solidFill>
                  <a:schemeClr val="tx1"/>
                </a:solidFill>
                <a:latin typeface="+mn-lt"/>
                <a:ea typeface="+mn-ea"/>
                <a:cs typeface="+mn-cs"/>
              </a:rPr>
              <a:t>1) Это дополнительный мотивационный стимул к качественной работе. Штраф за брак должен быть соизмерим с количеством ущерба.</a:t>
            </a:r>
          </a:p>
          <a:p>
            <a:r>
              <a:rPr lang="ru-RU" sz="1200" b="0" i="0" kern="1200" dirty="0" smtClean="0">
                <a:solidFill>
                  <a:schemeClr val="tx1"/>
                </a:solidFill>
                <a:latin typeface="+mn-lt"/>
                <a:ea typeface="+mn-ea"/>
                <a:cs typeface="+mn-cs"/>
              </a:rPr>
              <a:t>2) Работник должен компенсировать ущерб, который был причинён предприятию его непрофессионализмом. При подобной политике вред от брака стремится к нулю.</a:t>
            </a:r>
          </a:p>
          <a:p>
            <a:r>
              <a:rPr lang="ru-RU" sz="1200" b="0" i="0" kern="1200" dirty="0" smtClean="0">
                <a:solidFill>
                  <a:schemeClr val="tx1"/>
                </a:solidFill>
                <a:latin typeface="+mn-lt"/>
                <a:ea typeface="+mn-ea"/>
                <a:cs typeface="+mn-cs"/>
              </a:rPr>
              <a:t>Если брак в производстве допущен по вине работника, то с работника необходимо удержать стоимость бракованной продукции.</a:t>
            </a:r>
          </a:p>
          <a:p>
            <a:r>
              <a:rPr lang="ru-RU" sz="1200" b="0" i="0" kern="1200" dirty="0" smtClean="0">
                <a:solidFill>
                  <a:schemeClr val="tx1"/>
                </a:solidFill>
                <a:latin typeface="+mn-lt"/>
                <a:ea typeface="+mn-ea"/>
                <a:cs typeface="+mn-cs"/>
              </a:rPr>
              <a:t>Так же работника можно премировать, по итогам месяца, если в течении календарного месяца в его работе не было допущено брака. Допустим премия может составлять 10-15 % от оклада.</a:t>
            </a:r>
          </a:p>
          <a:p>
            <a:r>
              <a:rPr lang="ru-RU" sz="1200" b="0" i="0" kern="1200" dirty="0" smtClean="0">
                <a:solidFill>
                  <a:schemeClr val="tx1"/>
                </a:solidFill>
                <a:latin typeface="+mn-lt"/>
                <a:ea typeface="+mn-ea"/>
                <a:cs typeface="+mn-cs"/>
              </a:rPr>
              <a:t>Вариант 4. Совершенствование организационной структуры предприятия.</a:t>
            </a:r>
          </a:p>
          <a:p>
            <a:r>
              <a:rPr lang="ru-RU" sz="1200" b="0" i="0" kern="1200" dirty="0" smtClean="0">
                <a:solidFill>
                  <a:schemeClr val="tx1"/>
                </a:solidFill>
                <a:latin typeface="+mn-lt"/>
                <a:ea typeface="+mn-ea"/>
                <a:cs typeface="+mn-cs"/>
              </a:rPr>
              <a:t>Разработка, поддержание и совершенствование руководств и процедур системы качества, а также программ качества по проектам, видам продукции и видам деятельности. Процедуры и руководства - основная документация системы качества. После того как совокупная документация системы качества достигла необходимой полноты.</a:t>
            </a:r>
          </a:p>
          <a:p>
            <a:pPr marL="171450" indent="-171450">
              <a:buFontTx/>
              <a:buChar char="-"/>
            </a:pPr>
            <a:endParaRPr lang="ru-RU" baseline="0" dirty="0" smtClean="0"/>
          </a:p>
          <a:p>
            <a:pPr marL="171450" indent="-171450">
              <a:buFontTx/>
              <a:buChar char="-"/>
            </a:pPr>
            <a:endParaRPr lang="ru-RU" baseline="0" dirty="0" smtClean="0"/>
          </a:p>
          <a:p>
            <a:pPr marL="171450" indent="-171450">
              <a:buFontTx/>
              <a:buChar char="-"/>
            </a:pPr>
            <a:endParaRPr lang="ru-RU" baseline="0" dirty="0" smtClean="0"/>
          </a:p>
          <a:p>
            <a:r>
              <a:rPr lang="ru-RU" sz="1200" kern="1200" dirty="0" smtClean="0">
                <a:solidFill>
                  <a:schemeClr val="tx1"/>
                </a:solidFill>
                <a:latin typeface="+mn-lt"/>
                <a:ea typeface="+mn-ea"/>
                <a:cs typeface="+mn-cs"/>
              </a:rPr>
              <a:t>Тема: Особенности систем менеджмента качества на металлургических предприятиях</a:t>
            </a:r>
          </a:p>
          <a:p>
            <a:r>
              <a:rPr lang="ru-RU" sz="1200" kern="1200" dirty="0" smtClean="0">
                <a:solidFill>
                  <a:schemeClr val="tx1"/>
                </a:solidFill>
                <a:latin typeface="+mn-lt"/>
                <a:ea typeface="+mn-ea"/>
                <a:cs typeface="+mn-cs"/>
              </a:rPr>
              <a:t>1. Введение</a:t>
            </a:r>
          </a:p>
          <a:p>
            <a:r>
              <a:rPr lang="ru-RU" sz="1200" kern="1200" dirty="0" smtClean="0">
                <a:solidFill>
                  <a:schemeClr val="tx1"/>
                </a:solidFill>
                <a:latin typeface="+mn-lt"/>
                <a:ea typeface="+mn-ea"/>
                <a:cs typeface="+mn-cs"/>
              </a:rPr>
              <a:t>Сегодня не приходиться говорить о важности внедрения систем менеджмента качества на промышленных предприятиях. Это позволяет создать ряд конкурентных преимуществ, как на внутреннем, так и на внешнем рынке. Являясь одной из ведущих отраслей промышленности, металлургия не может пренебрегать требованиям рынка. Большинство металлургических предприятий уже успешно внедрили интегрированные системы менеджмента качества и сейчас занимаются их постоянным усовершенствованием.</a:t>
            </a:r>
          </a:p>
          <a:p>
            <a:r>
              <a:rPr lang="ru-RU" sz="1200" kern="1200" dirty="0" smtClean="0">
                <a:solidFill>
                  <a:schemeClr val="tx1"/>
                </a:solidFill>
                <a:latin typeface="+mn-lt"/>
                <a:ea typeface="+mn-ea"/>
                <a:cs typeface="+mn-cs"/>
              </a:rPr>
              <a:t>Особенности систем менеджмента качества на металлургических предприятиях во многом обусловлены спецификой производства. Успешное функционирование систем менеджмента качества на металлургических предприятиях позволяет изготавливать высококачественную продукцию. Значение качества металлопродукции обуславливает качество продукции в смежных отраслях, в частности машиностроения. Внедрение систем менеджмента качества на предприятиях помогает упорядочить работу, снизить издержки, повысить эффективность и качество продукции"</a:t>
            </a:r>
          </a:p>
          <a:p>
            <a:r>
              <a:rPr lang="ru-RU" sz="1200" kern="1200" dirty="0" smtClean="0">
                <a:solidFill>
                  <a:schemeClr val="tx1"/>
                </a:solidFill>
                <a:latin typeface="+mn-lt"/>
                <a:ea typeface="+mn-ea"/>
                <a:cs typeface="+mn-cs"/>
              </a:rPr>
              <a:t>В данном реферате речь пойдет о системах менеджмента качества на предприятиях черной металлургии. Мне кажется, было бы не целесообразно рассматривать предприятия цветной металлургии в рамках этого вопроса в одной работе ввиду множества </a:t>
            </a:r>
            <a:r>
              <a:rPr lang="ru-RU" sz="1200" kern="1200" dirty="0" err="1" smtClean="0">
                <a:solidFill>
                  <a:schemeClr val="tx1"/>
                </a:solidFill>
                <a:latin typeface="+mn-lt"/>
                <a:ea typeface="+mn-ea"/>
                <a:cs typeface="+mn-cs"/>
              </a:rPr>
              <a:t>подотраслей</a:t>
            </a:r>
            <a:r>
              <a:rPr lang="ru-RU" sz="1200" kern="1200" dirty="0" smtClean="0">
                <a:solidFill>
                  <a:schemeClr val="tx1"/>
                </a:solidFill>
                <a:latin typeface="+mn-lt"/>
                <a:ea typeface="+mn-ea"/>
                <a:cs typeface="+mn-cs"/>
              </a:rPr>
              <a:t> цветной металлургии, в каждой из которых своя специфика СМК, обусловленная особенностями технологического процесса.</a:t>
            </a:r>
          </a:p>
          <a:p>
            <a:r>
              <a:rPr lang="ru-RU" sz="1200" kern="1200" dirty="0" smtClean="0">
                <a:solidFill>
                  <a:schemeClr val="tx1"/>
                </a:solidFill>
                <a:latin typeface="+mn-lt"/>
                <a:ea typeface="+mn-ea"/>
                <a:cs typeface="+mn-cs"/>
              </a:rPr>
              <a:t>2. Металлургия и преимущества сертификата на СМК</a:t>
            </a:r>
          </a:p>
          <a:p>
            <a:r>
              <a:rPr lang="ru-RU" sz="1200" kern="1200" dirty="0" smtClean="0">
                <a:solidFill>
                  <a:schemeClr val="tx1"/>
                </a:solidFill>
                <a:latin typeface="+mn-lt"/>
                <a:ea typeface="+mn-ea"/>
                <a:cs typeface="+mn-cs"/>
              </a:rPr>
              <a:t>Успешными считаются более 12 тысяч российских компаний, а сертификаты на соответствие ISO серии 9000 сегодня имеют чуть более тысячи из них, можно представить перспективы рынка услуг в сфере качества. Большая их часть сертифицирована в отечественной системе ГОСТ Р, то есть не обладает авторитетным, признаваемым не только на внутренних рынках, сертификатом международного образца.</a:t>
            </a:r>
          </a:p>
          <a:p>
            <a:r>
              <a:rPr lang="ru-RU" sz="1200" b="1" u="sng" kern="1200" dirty="0" smtClean="0">
                <a:solidFill>
                  <a:schemeClr val="tx1"/>
                </a:solidFill>
                <a:latin typeface="+mn-lt"/>
                <a:ea typeface="+mn-ea"/>
                <a:cs typeface="+mn-cs"/>
              </a:rPr>
              <a:t>Система качества в работе с клиентами</a:t>
            </a:r>
          </a:p>
          <a:p>
            <a:r>
              <a:rPr lang="ru-RU" sz="1200" b="1" u="sng" kern="1200" dirty="0" smtClean="0">
                <a:solidFill>
                  <a:schemeClr val="tx1"/>
                </a:solidFill>
                <a:latin typeface="+mn-lt"/>
                <a:ea typeface="+mn-ea"/>
                <a:cs typeface="+mn-cs"/>
              </a:rPr>
              <a:t>Главная цель внедрения системы качества - повышение удовлетворенности клиентов при сотрудничестве с компанией.</a:t>
            </a:r>
            <a:endParaRPr lang="ru-RU" sz="1200" b="0" u="sng" kern="1200" dirty="0" smtClean="0">
              <a:solidFill>
                <a:schemeClr val="tx1"/>
              </a:solidFill>
              <a:latin typeface="+mn-lt"/>
              <a:ea typeface="+mn-ea"/>
              <a:cs typeface="+mn-cs"/>
            </a:endParaRPr>
          </a:p>
          <a:p>
            <a:r>
              <a:rPr lang="ru-RU" sz="1200" b="1" u="sng" kern="1200" dirty="0" smtClean="0">
                <a:solidFill>
                  <a:schemeClr val="tx1"/>
                </a:solidFill>
                <a:latin typeface="+mn-lt"/>
                <a:ea typeface="+mn-ea"/>
                <a:cs typeface="+mn-cs"/>
              </a:rPr>
              <a:t>Система качества регламентирует и контролирует весь процесс взаимодействия компании и потребителя от первого звонка в офис компании до процесса обслуживания.</a:t>
            </a:r>
          </a:p>
          <a:p>
            <a:r>
              <a:rPr lang="ru-RU" sz="1200" b="1" u="sng" kern="1200" dirty="0" smtClean="0">
                <a:solidFill>
                  <a:schemeClr val="tx1"/>
                </a:solidFill>
                <a:latin typeface="+mn-lt"/>
                <a:ea typeface="+mn-ea"/>
                <a:cs typeface="+mn-cs"/>
              </a:rPr>
              <a:t>Особое внимание уделяется регулярной работе с жалобами клиентов и оценке удовлетворенности клиентов качеством работы специалистов.</a:t>
            </a:r>
          </a:p>
          <a:p>
            <a:r>
              <a:rPr lang="ru-RU" sz="1200" b="1" u="sng" kern="1200" dirty="0" smtClean="0">
                <a:solidFill>
                  <a:schemeClr val="tx1"/>
                </a:solidFill>
                <a:latin typeface="+mn-lt"/>
                <a:ea typeface="+mn-ea"/>
                <a:cs typeface="+mn-cs"/>
              </a:rPr>
              <a:t>Система качества и подготовка персонала</a:t>
            </a:r>
          </a:p>
          <a:p>
            <a:r>
              <a:rPr lang="ru-RU" sz="1200" b="1" u="sng" kern="1200" dirty="0" smtClean="0">
                <a:solidFill>
                  <a:schemeClr val="tx1"/>
                </a:solidFill>
                <a:latin typeface="+mn-lt"/>
                <a:ea typeface="+mn-ea"/>
                <a:cs typeface="+mn-cs"/>
              </a:rPr>
              <a:t>Профессионализм сотрудников - главное условие качественной работы. Поэтому обучение и аттестация персонала - одна из центральных составляющих системы качества.</a:t>
            </a:r>
            <a:endParaRPr lang="ru-RU" sz="1200" b="0" u="sng" kern="1200" dirty="0" smtClean="0">
              <a:solidFill>
                <a:schemeClr val="tx1"/>
              </a:solidFill>
              <a:latin typeface="+mn-lt"/>
              <a:ea typeface="+mn-ea"/>
              <a:cs typeface="+mn-cs"/>
            </a:endParaRPr>
          </a:p>
          <a:p>
            <a:r>
              <a:rPr lang="ru-RU" sz="1200" b="0" u="sng" kern="1200" dirty="0" smtClean="0">
                <a:solidFill>
                  <a:schemeClr val="tx1"/>
                </a:solidFill>
                <a:latin typeface="+mn-lt"/>
                <a:ea typeface="+mn-ea"/>
                <a:cs typeface="+mn-cs"/>
              </a:rPr>
              <a:t>Сертификат на систему менеджмента качества дает организациям следующие преимущества в конкурентной борьбе:</a:t>
            </a:r>
          </a:p>
          <a:p>
            <a:r>
              <a:rPr lang="ru-RU" sz="1200" b="1" i="1" u="sng" kern="1200" dirty="0" smtClean="0">
                <a:solidFill>
                  <a:schemeClr val="tx1"/>
                </a:solidFill>
                <a:latin typeface="+mn-lt"/>
                <a:ea typeface="+mn-ea"/>
                <a:cs typeface="+mn-cs"/>
              </a:rPr>
              <a:t>Повышение шансов на победу при участии в тендерах, конкурсах, а также</a:t>
            </a:r>
            <a:r>
              <a:rPr lang="ru-RU" sz="1200" b="0" i="0" u="sng" kern="1200" dirty="0" smtClean="0">
                <a:solidFill>
                  <a:schemeClr val="tx1"/>
                </a:solidFill>
                <a:latin typeface="+mn-lt"/>
                <a:ea typeface="+mn-ea"/>
                <a:cs typeface="+mn-cs"/>
              </a:rPr>
              <a:t> при заключении как внутренних, так и внешних контрактов; Увеличение объема сбыта продукции;</a:t>
            </a:r>
          </a:p>
          <a:p>
            <a:r>
              <a:rPr lang="ru-RU" sz="1200" b="0" i="0" u="sng" kern="1200" dirty="0" smtClean="0">
                <a:solidFill>
                  <a:schemeClr val="tx1"/>
                </a:solidFill>
                <a:latin typeface="+mn-lt"/>
                <a:ea typeface="+mn-ea"/>
                <a:cs typeface="+mn-cs"/>
              </a:rPr>
              <a:t>Формирование общественного мнения о прочном и стабильном положении организации на рынке и, как следствие этого, оказание поддержки в формировании портфеля заказов;</a:t>
            </a:r>
          </a:p>
          <a:p>
            <a:r>
              <a:rPr lang="ru-RU" sz="1200" b="0" i="0" u="sng" kern="1200" dirty="0" smtClean="0">
                <a:solidFill>
                  <a:schemeClr val="tx1"/>
                </a:solidFill>
                <a:latin typeface="+mn-lt"/>
                <a:ea typeface="+mn-ea"/>
                <a:cs typeface="+mn-cs"/>
              </a:rPr>
              <a:t>Увеличение доверия со стороны инвестиционных компаний, возрастание инвестиционной поддержки на развитие мощностей и совершенствование производственных процессов; Увеличение доверия со стороны страховых компаний на заключение соответствующих договоров с организацией о страховании;</a:t>
            </a:r>
          </a:p>
          <a:p>
            <a:r>
              <a:rPr lang="ru-RU" sz="1200" b="0" i="0" u="sng" kern="1200" dirty="0" smtClean="0">
                <a:solidFill>
                  <a:schemeClr val="tx1"/>
                </a:solidFill>
                <a:latin typeface="+mn-lt"/>
                <a:ea typeface="+mn-ea"/>
                <a:cs typeface="+mn-cs"/>
              </a:rPr>
              <a:t>Увеличение доверия со стороны юридических фирм для юридической защиты интересов организации при возникновении каких-либо претензий со стороны потребителей;</a:t>
            </a:r>
          </a:p>
          <a:p>
            <a:r>
              <a:rPr lang="ru-RU" sz="1200" b="0" i="0" u="sng" kern="1200" dirty="0" smtClean="0">
                <a:solidFill>
                  <a:schemeClr val="tx1"/>
                </a:solidFill>
                <a:latin typeface="+mn-lt"/>
                <a:ea typeface="+mn-ea"/>
                <a:cs typeface="+mn-cs"/>
              </a:rPr>
              <a:t>Повышение качества продукции/услуги;</a:t>
            </a:r>
          </a:p>
          <a:p>
            <a:r>
              <a:rPr lang="ru-RU" sz="1200" b="0" i="0" u="sng" kern="1200" dirty="0" smtClean="0">
                <a:solidFill>
                  <a:schemeClr val="tx1"/>
                </a:solidFill>
                <a:latin typeface="+mn-lt"/>
                <a:ea typeface="+mn-ea"/>
                <a:cs typeface="+mn-cs"/>
              </a:rPr>
              <a:t>Повышение эффективности производства, снижение его издержек; Улучшение управляемости организацией путем строгого распределения ответственности при выполнении процедур;</a:t>
            </a:r>
          </a:p>
          <a:p>
            <a:r>
              <a:rPr lang="ru-RU" sz="1200" b="0" i="0" u="sng" kern="1200" dirty="0" smtClean="0">
                <a:solidFill>
                  <a:schemeClr val="tx1"/>
                </a:solidFill>
                <a:latin typeface="+mn-lt"/>
                <a:ea typeface="+mn-ea"/>
                <a:cs typeface="+mn-cs"/>
              </a:rPr>
              <a:t>Повышение мотивации персонала за достижение конечных результатов;</a:t>
            </a:r>
          </a:p>
          <a:p>
            <a:r>
              <a:rPr lang="ru-RU" sz="1200" b="0" i="0" u="sng" kern="1200" dirty="0" smtClean="0">
                <a:solidFill>
                  <a:schemeClr val="tx1"/>
                </a:solidFill>
                <a:latin typeface="+mn-lt"/>
                <a:ea typeface="+mn-ea"/>
                <a:cs typeface="+mn-cs"/>
              </a:rPr>
              <a:t>Обеспечение прозрачности внутренних процессов;</a:t>
            </a:r>
          </a:p>
          <a:p>
            <a:r>
              <a:rPr lang="ru-RU" sz="1200" b="0" i="0" u="sng" kern="1200" dirty="0" smtClean="0">
                <a:solidFill>
                  <a:schemeClr val="tx1"/>
                </a:solidFill>
                <a:latin typeface="+mn-lt"/>
                <a:ea typeface="+mn-ea"/>
                <a:cs typeface="+mn-cs"/>
              </a:rPr>
              <a:t>Снижение затрат на исправление брака.</a:t>
            </a:r>
          </a:p>
          <a:p>
            <a:r>
              <a:rPr lang="ru-RU" sz="1200" b="0" i="0" u="sng" kern="1200" dirty="0" smtClean="0">
                <a:solidFill>
                  <a:schemeClr val="tx1"/>
                </a:solidFill>
                <a:latin typeface="+mn-lt"/>
                <a:ea typeface="+mn-ea"/>
                <a:cs typeface="+mn-cs"/>
              </a:rPr>
              <a:t>Металлургический комплекс - это взаимообусловленное сочетание следующих технологических процессов:</a:t>
            </a:r>
          </a:p>
          <a:p>
            <a:r>
              <a:rPr lang="ru-RU" sz="1200" b="0" i="0" u="sng" kern="1200" dirty="0" smtClean="0">
                <a:solidFill>
                  <a:schemeClr val="tx1"/>
                </a:solidFill>
                <a:latin typeface="+mn-lt"/>
                <a:ea typeface="+mn-ea"/>
                <a:cs typeface="+mn-cs"/>
              </a:rPr>
              <a:t>добыча и подготовка сырья к переработке (добыча, обогащение, </a:t>
            </a:r>
            <a:r>
              <a:rPr lang="ru-RU" sz="1200" b="0" i="0" u="sng" kern="1200" dirty="0" err="1" smtClean="0">
                <a:solidFill>
                  <a:schemeClr val="tx1"/>
                </a:solidFill>
                <a:latin typeface="+mn-lt"/>
                <a:ea typeface="+mn-ea"/>
                <a:cs typeface="+mn-cs"/>
              </a:rPr>
              <a:t>агломерирование</a:t>
            </a:r>
            <a:r>
              <a:rPr lang="ru-RU" sz="1200" b="0" i="0" u="sng" kern="1200" dirty="0" smtClean="0">
                <a:solidFill>
                  <a:schemeClr val="tx1"/>
                </a:solidFill>
                <a:latin typeface="+mn-lt"/>
                <a:ea typeface="+mn-ea"/>
                <a:cs typeface="+mn-cs"/>
              </a:rPr>
              <a:t>, получение необходимых концентратов и др.);</a:t>
            </a:r>
          </a:p>
          <a:p>
            <a:r>
              <a:rPr lang="ru-RU" sz="1200" b="0" i="0" u="sng" kern="1200" dirty="0" smtClean="0">
                <a:solidFill>
                  <a:schemeClr val="tx1"/>
                </a:solidFill>
                <a:latin typeface="+mn-lt"/>
                <a:ea typeface="+mn-ea"/>
                <a:cs typeface="+mn-cs"/>
              </a:rPr>
              <a:t>металлургический передел - основной технологический процесс с получением чугуна, стали, проката черных и цветных металлов, труб и др.;</a:t>
            </a:r>
          </a:p>
          <a:p>
            <a:r>
              <a:rPr lang="ru-RU" sz="1200" b="0" i="0" u="sng" kern="1200" dirty="0" smtClean="0">
                <a:solidFill>
                  <a:schemeClr val="tx1"/>
                </a:solidFill>
                <a:latin typeface="+mn-lt"/>
                <a:ea typeface="+mn-ea"/>
                <a:cs typeface="+mn-cs"/>
              </a:rPr>
              <a:t>производство сплавов;</a:t>
            </a:r>
          </a:p>
          <a:p>
            <a:r>
              <a:rPr lang="ru-RU" sz="1200" b="0" i="0" u="sng" kern="1200" dirty="0" smtClean="0">
                <a:solidFill>
                  <a:schemeClr val="tx1"/>
                </a:solidFill>
                <a:latin typeface="+mn-lt"/>
                <a:ea typeface="+mn-ea"/>
                <a:cs typeface="+mn-cs"/>
              </a:rPr>
              <a:t>утилизация отходов основного производства и получение из них различных видов продукции.</a:t>
            </a:r>
          </a:p>
          <a:p>
            <a:r>
              <a:rPr lang="ru-RU" sz="1200" b="0" i="0" u="sng" kern="1200" dirty="0" smtClean="0">
                <a:solidFill>
                  <a:schemeClr val="tx1"/>
                </a:solidFill>
                <a:latin typeface="+mn-lt"/>
                <a:ea typeface="+mn-ea"/>
                <a:cs typeface="+mn-cs"/>
              </a:rPr>
              <a:t>В зависимости от сочетания этих технологических процессов выделяются следующие типы производств в металлургическом комплексе. Производства полного цикла, которые представлены, как правило, комбинатами, в которых одновременно действуют все названные стадии технологического процесса. Производство неполного цикла - это предприятия, в которых осуществляются не все стадии технологического процесса. Металлургический комплекс - это основа индустрии .Он является фундаментом машиностроения, обеспечивающего вместе с электроэнергетикой и химической промышленностью развитие научно-технического прогресса во всех звеньях народного хозяйства страны. Металлургия относится к числу базовых отраслей народного хозяйства и отличается высокой материалоемкостью и капиталоемкостью производства.</a:t>
            </a:r>
          </a:p>
          <a:p>
            <a:r>
              <a:rPr lang="ru-RU" sz="1200" b="0" i="0" u="sng" kern="1200" dirty="0" smtClean="0">
                <a:solidFill>
                  <a:schemeClr val="tx1"/>
                </a:solidFill>
                <a:latin typeface="+mn-lt"/>
                <a:ea typeface="+mn-ea"/>
                <a:cs typeface="+mn-cs"/>
              </a:rPr>
              <a:t>Состояние и развитие металлургической промышленности в конечном итоге определяют уровень научно-технического прогресса во всех отраслях народного хозяйства. Металлургический комплекс характеризуется концентрацией и комбинированием производства. Спецификой металлургического комплекса являются несопоставимый с другими отраслями масштаб производства и сложность технологического цикла.</a:t>
            </a:r>
            <a:r>
              <a:rPr lang="ru-RU" sz="1200" b="1" i="1" u="sng" kern="1200" dirty="0" smtClean="0">
                <a:solidFill>
                  <a:schemeClr val="tx1"/>
                </a:solidFill>
                <a:latin typeface="+mn-lt"/>
                <a:ea typeface="+mn-ea"/>
                <a:cs typeface="+mn-cs"/>
              </a:rPr>
              <a:t> </a:t>
            </a:r>
            <a:r>
              <a:rPr lang="ru-RU" sz="1200" b="0" i="0" u="sng" kern="1200" dirty="0" smtClean="0">
                <a:solidFill>
                  <a:schemeClr val="tx1"/>
                </a:solidFill>
                <a:latin typeface="+mn-lt"/>
                <a:ea typeface="+mn-ea"/>
                <a:cs typeface="+mn-cs"/>
              </a:rPr>
              <a:t>Значительную роль в размещении металлургических предприятий играет транспортный фактор. Учет экологического фактора при размещении металлургического производства - объективная необходимость в развитии общества.</a:t>
            </a:r>
          </a:p>
          <a:p>
            <a:r>
              <a:rPr lang="ru-RU" sz="1200" b="0" i="0" u="sng" kern="1200" dirty="0" smtClean="0">
                <a:solidFill>
                  <a:schemeClr val="tx1"/>
                </a:solidFill>
                <a:latin typeface="+mn-lt"/>
                <a:ea typeface="+mn-ea"/>
                <a:cs typeface="+mn-cs"/>
              </a:rPr>
              <a:t>3. Особенности продукции</a:t>
            </a:r>
          </a:p>
          <a:p>
            <a:r>
              <a:rPr lang="ru-RU" sz="1200" b="0" i="0" u="sng" kern="1200" dirty="0" smtClean="0">
                <a:solidFill>
                  <a:schemeClr val="tx1"/>
                </a:solidFill>
                <a:latin typeface="+mn-lt"/>
                <a:ea typeface="+mn-ea"/>
                <a:cs typeface="+mn-cs"/>
              </a:rPr>
              <a:t>Металлургия одна из отраслей ориентированных на экспорт. Уже в 2004г. были внедрены системы менеджмента качества в соответствии с ISO 9001:2000, ISO 14001 и другими стандартами. Предприятия металлургической отрасли внедряют интегрированные системы менеджмента качества. Большинство продукции отрасли металлургии поставляется на внешний рынок, оценивается и приобретается зарубежными потребителями, требует соответствия не только российским стандартам, но и мировым.</a:t>
            </a:r>
          </a:p>
          <a:p>
            <a:r>
              <a:rPr lang="ru-RU" sz="1200" b="0" i="0" u="sng" kern="1200" dirty="0" smtClean="0">
                <a:solidFill>
                  <a:schemeClr val="tx1"/>
                </a:solidFill>
                <a:latin typeface="+mn-lt"/>
                <a:ea typeface="+mn-ea"/>
                <a:cs typeface="+mn-cs"/>
              </a:rPr>
              <a:t>Весь сортамент предприятия должен соответствовать ГОСТам, показатели качества металлов и изделий из них вполне конкретны. Государственные стандарты регламентируют не только качество металлов, но и различные параметры изделий. Например, ГОСТ 1435-99 предъявляет требования к производству прутков, полосок и мотков из инструментальной нелегированной стали в отношении базового исполнения, показатели качества и процедура его контроля, требования к транспортировке и хранению. Отдельные группы изделий регламентируются отдельными ГОСТами. Полный их перечень не представляется возможным представить в данной работе, и поэтому для примера можно привести лишь некоторые из них, применяемы до сих пор или применяемые ранее:</a:t>
            </a:r>
          </a:p>
          <a:p>
            <a:r>
              <a:rPr lang="ru-RU" sz="1200" b="0" i="0" u="sng" kern="1200" dirty="0" smtClean="0">
                <a:solidFill>
                  <a:schemeClr val="tx1"/>
                </a:solidFill>
                <a:latin typeface="+mn-lt"/>
                <a:ea typeface="+mn-ea"/>
                <a:cs typeface="+mn-cs"/>
              </a:rPr>
              <a:t>ГОСТ 8.001-80 Государственная система обеспечения единства измерений. Организация и порядок проведения государственных испытаний средств измерений</a:t>
            </a:r>
          </a:p>
          <a:p>
            <a:r>
              <a:rPr lang="ru-RU" sz="1200" b="0" i="0" u="sng" kern="1200" dirty="0" smtClean="0">
                <a:solidFill>
                  <a:schemeClr val="tx1"/>
                </a:solidFill>
                <a:latin typeface="+mn-lt"/>
                <a:ea typeface="+mn-ea"/>
                <a:cs typeface="+mn-cs"/>
              </a:rPr>
              <a:t>ГОСТ 8.326-89 Государственная система обеспечения единства измерений. Метрологическая аттестация средств измерений</a:t>
            </a:r>
          </a:p>
          <a:p>
            <a:r>
              <a:rPr lang="ru-RU" sz="1200" b="0" i="0" u="sng" kern="1200" dirty="0" smtClean="0">
                <a:solidFill>
                  <a:schemeClr val="tx1"/>
                </a:solidFill>
                <a:latin typeface="+mn-lt"/>
                <a:ea typeface="+mn-ea"/>
                <a:cs typeface="+mn-cs"/>
              </a:rPr>
              <a:t>ГОСТ 103-76 Полоса стальная горячекатаная. Сортамент</a:t>
            </a:r>
          </a:p>
          <a:p>
            <a:r>
              <a:rPr lang="ru-RU" sz="1200" b="0" i="0" u="sng" kern="1200" dirty="0" smtClean="0">
                <a:solidFill>
                  <a:schemeClr val="tx1"/>
                </a:solidFill>
                <a:latin typeface="+mn-lt"/>
                <a:ea typeface="+mn-ea"/>
                <a:cs typeface="+mn-cs"/>
              </a:rPr>
              <a:t>ГОСТ 166-89 (ИСО 3599-76) Штангенциркули. Технические условия</a:t>
            </a:r>
          </a:p>
          <a:p>
            <a:r>
              <a:rPr lang="ru-RU" sz="1200" b="0" i="0" u="sng" kern="1200" dirty="0" smtClean="0">
                <a:solidFill>
                  <a:schemeClr val="tx1"/>
                </a:solidFill>
                <a:latin typeface="+mn-lt"/>
                <a:ea typeface="+mn-ea"/>
                <a:cs typeface="+mn-cs"/>
              </a:rPr>
              <a:t>ГОСТ 427-75 Линейки измерительные металлические. Технические условия</a:t>
            </a:r>
          </a:p>
          <a:p>
            <a:r>
              <a:rPr lang="ru-RU" sz="1200" b="0" i="0" u="sng" kern="1200" dirty="0" smtClean="0">
                <a:solidFill>
                  <a:schemeClr val="tx1"/>
                </a:solidFill>
                <a:latin typeface="+mn-lt"/>
                <a:ea typeface="+mn-ea"/>
                <a:cs typeface="+mn-cs"/>
              </a:rPr>
              <a:t>ГОСТ 1051-73 Прокат калиброванный. Общие технические условия</a:t>
            </a:r>
          </a:p>
          <a:p>
            <a:r>
              <a:rPr lang="ru-RU" sz="1200" b="0" i="0" u="sng" kern="1200" dirty="0" smtClean="0">
                <a:solidFill>
                  <a:schemeClr val="tx1"/>
                </a:solidFill>
                <a:latin typeface="+mn-lt"/>
                <a:ea typeface="+mn-ea"/>
                <a:cs typeface="+mn-cs"/>
              </a:rPr>
              <a:t>ГОСТ 1133-71 Сталь кованая круглая и квадратная. Сортамент</a:t>
            </a:r>
          </a:p>
          <a:p>
            <a:r>
              <a:rPr lang="ru-RU" sz="1200" b="0" i="0" u="sng" kern="1200" dirty="0" smtClean="0">
                <a:solidFill>
                  <a:schemeClr val="tx1"/>
                </a:solidFill>
                <a:latin typeface="+mn-lt"/>
                <a:ea typeface="+mn-ea"/>
                <a:cs typeface="+mn-cs"/>
              </a:rPr>
              <a:t>ГОСТ 1497-84 (ИСО 6892-84) Металлы. Методы испытания на растяжение</a:t>
            </a:r>
          </a:p>
          <a:p>
            <a:r>
              <a:rPr lang="ru-RU" sz="1200" b="0" i="0" u="sng" kern="1200" dirty="0" smtClean="0">
                <a:solidFill>
                  <a:schemeClr val="tx1"/>
                </a:solidFill>
                <a:latin typeface="+mn-lt"/>
                <a:ea typeface="+mn-ea"/>
                <a:cs typeface="+mn-cs"/>
              </a:rPr>
              <a:t>ГОСТ 1763-68 (ИСО 3887-77) Сталь. Методы определения глубины обезуглероженного слоя</a:t>
            </a:r>
          </a:p>
          <a:p>
            <a:r>
              <a:rPr lang="ru-RU" sz="1200" b="0" i="0" u="sng" kern="1200" dirty="0" smtClean="0">
                <a:solidFill>
                  <a:schemeClr val="tx1"/>
                </a:solidFill>
                <a:latin typeface="+mn-lt"/>
                <a:ea typeface="+mn-ea"/>
                <a:cs typeface="+mn-cs"/>
              </a:rPr>
              <a:t>ГОСТ 2216-84 Калибры-скобы гладкие регулируемые. Технические условия</a:t>
            </a:r>
          </a:p>
          <a:p>
            <a:r>
              <a:rPr lang="ru-RU" sz="1200" b="0" i="0" u="sng" kern="1200" dirty="0" smtClean="0">
                <a:solidFill>
                  <a:schemeClr val="tx1"/>
                </a:solidFill>
                <a:latin typeface="+mn-lt"/>
                <a:ea typeface="+mn-ea"/>
                <a:cs typeface="+mn-cs"/>
              </a:rPr>
              <a:t>ГОСТ 2283-79 Лента холоднокатаная из инструментальной и пружинной стали. Технические условия</a:t>
            </a:r>
          </a:p>
          <a:p>
            <a:r>
              <a:rPr lang="ru-RU" sz="1200" b="0" i="0" u="sng" kern="1200" dirty="0" smtClean="0">
                <a:solidFill>
                  <a:schemeClr val="tx1"/>
                </a:solidFill>
                <a:latin typeface="+mn-lt"/>
                <a:ea typeface="+mn-ea"/>
                <a:cs typeface="+mn-cs"/>
              </a:rPr>
              <a:t>ГОСТ 2590-88 Прокат стальной горячекатаный круглый. Сортамент</a:t>
            </a:r>
          </a:p>
          <a:p>
            <a:r>
              <a:rPr lang="ru-RU" sz="1200" b="0" i="0" u="sng" kern="1200" dirty="0" smtClean="0">
                <a:solidFill>
                  <a:schemeClr val="tx1"/>
                </a:solidFill>
                <a:latin typeface="+mn-lt"/>
                <a:ea typeface="+mn-ea"/>
                <a:cs typeface="+mn-cs"/>
              </a:rPr>
              <a:t>ГОСТ 2591-88 Прокат стальной горячекатаный квадратный. Сортамент</a:t>
            </a:r>
          </a:p>
          <a:p>
            <a:r>
              <a:rPr lang="ru-RU" sz="1200" b="0" i="0" u="sng" kern="1200" dirty="0" smtClean="0">
                <a:solidFill>
                  <a:schemeClr val="tx1"/>
                </a:solidFill>
                <a:latin typeface="+mn-lt"/>
                <a:ea typeface="+mn-ea"/>
                <a:cs typeface="+mn-cs"/>
              </a:rPr>
              <a:t>ГОСТ 2879-88 Прокат стальной горячекатаный шестигранный. Сортамент</a:t>
            </a:r>
          </a:p>
          <a:p>
            <a:r>
              <a:rPr lang="ru-RU" sz="1200" b="0" i="0" u="sng" kern="1200" dirty="0" smtClean="0">
                <a:solidFill>
                  <a:schemeClr val="tx1"/>
                </a:solidFill>
                <a:latin typeface="+mn-lt"/>
                <a:ea typeface="+mn-ea"/>
                <a:cs typeface="+mn-cs"/>
              </a:rPr>
              <a:t>ГОСТ 7566-94 Металлопродукция. Приемка, маркировка, упаковка, транспортирование и хранение</a:t>
            </a:r>
          </a:p>
          <a:p>
            <a:r>
              <a:rPr lang="ru-RU" sz="1200" b="0" i="0" u="sng" kern="1200" dirty="0" smtClean="0">
                <a:solidFill>
                  <a:schemeClr val="tx1"/>
                </a:solidFill>
                <a:latin typeface="+mn-lt"/>
                <a:ea typeface="+mn-ea"/>
                <a:cs typeface="+mn-cs"/>
              </a:rPr>
              <a:t>ГОСТ 18895-97 Сталь. Методы фотоэлектрического спектрального анализа</a:t>
            </a:r>
          </a:p>
          <a:p>
            <a:r>
              <a:rPr lang="ru-RU" sz="1200" b="0" i="0" u="sng" kern="1200" dirty="0" smtClean="0">
                <a:solidFill>
                  <a:schemeClr val="tx1"/>
                </a:solidFill>
                <a:latin typeface="+mn-lt"/>
                <a:ea typeface="+mn-ea"/>
                <a:cs typeface="+mn-cs"/>
              </a:rPr>
              <a:t>ГОСТ 26877-91 Металлопродукция. Методы измерения отклонений формы.</a:t>
            </a:r>
          </a:p>
          <a:p>
            <a:r>
              <a:rPr lang="ru-RU" sz="1200" b="0" i="0" u="sng" kern="1200" dirty="0" smtClean="0">
                <a:solidFill>
                  <a:schemeClr val="tx1"/>
                </a:solidFill>
                <a:latin typeface="+mn-lt"/>
                <a:ea typeface="+mn-ea"/>
                <a:cs typeface="+mn-cs"/>
              </a:rPr>
              <a:t>Качество конечной продукции металлургии напрямую зависит от качества металлов и сплавов, используемых в производстве готовых изделий. Можно назвать такие основные показатели качества самих металлов и сплавов, как прочность, пластичность, твердость. Микро- и макроструктуру металлов изучают лабораторными методами при помощи просвечивающих и растровых микроскопов, </a:t>
            </a:r>
            <a:r>
              <a:rPr lang="ru-RU" sz="1200" b="0" i="0" u="sng" kern="1200" dirty="0" err="1" smtClean="0">
                <a:solidFill>
                  <a:schemeClr val="tx1"/>
                </a:solidFill>
                <a:latin typeface="+mn-lt"/>
                <a:ea typeface="+mn-ea"/>
                <a:cs typeface="+mn-cs"/>
              </a:rPr>
              <a:t>фрактографическими</a:t>
            </a:r>
            <a:r>
              <a:rPr lang="ru-RU" sz="1200" b="0" i="0" u="sng" kern="1200" dirty="0" smtClean="0">
                <a:solidFill>
                  <a:schemeClr val="tx1"/>
                </a:solidFill>
                <a:latin typeface="+mn-lt"/>
                <a:ea typeface="+mn-ea"/>
                <a:cs typeface="+mn-cs"/>
              </a:rPr>
              <a:t> методами. Изделия же из металлов проверяются на химический состав, их геометрические размеры и формы на соответствие ГОСТам определяются с помощью измерительных инструментов и шаблонов, аттестованных по отдельным стандартам.</a:t>
            </a:r>
          </a:p>
          <a:p>
            <a:r>
              <a:rPr lang="ru-RU" sz="1200" b="0" i="0" u="sng" kern="1200" dirty="0" smtClean="0">
                <a:solidFill>
                  <a:schemeClr val="tx1"/>
                </a:solidFill>
                <a:latin typeface="+mn-lt"/>
                <a:ea typeface="+mn-ea"/>
                <a:cs typeface="+mn-cs"/>
              </a:rPr>
              <a:t>4. Особенности систем менеджмента качества на металлургических предприятиях</a:t>
            </a:r>
          </a:p>
          <a:p>
            <a:r>
              <a:rPr lang="ru-RU" sz="1200" b="0" i="0" u="sng" kern="1200" dirty="0" smtClean="0">
                <a:solidFill>
                  <a:schemeClr val="tx1"/>
                </a:solidFill>
                <a:latin typeface="+mn-lt"/>
                <a:ea typeface="+mn-ea"/>
                <a:cs typeface="+mn-cs"/>
              </a:rPr>
              <a:t>Особенности систем менеджмента качества на металлургических предприятиях обуславливаются спецификой самого производства, изготавливаемой продукции.</a:t>
            </a:r>
          </a:p>
          <a:p>
            <a:r>
              <a:rPr lang="ru-RU" sz="1200" b="0" i="0" u="sng" kern="1200" dirty="0" smtClean="0">
                <a:solidFill>
                  <a:schemeClr val="tx1"/>
                </a:solidFill>
                <a:latin typeface="+mn-lt"/>
                <a:ea typeface="+mn-ea"/>
                <a:cs typeface="+mn-cs"/>
              </a:rPr>
              <a:t>Металлургическое производство характеризуется своими большими масштабами. Это вызвано и особенностями технологического процесса, и разнообразием сортамента, выпускаемого в пределах одного предприятия. Сертификация на соответствие стандартам часто проводится по отдельным областям производства. Так, один из крупнейших российских производителей Магнитогорский металлургический комбинат сначала получил сертификат на соответствие в области производства слябов, горячекатаных рулонов, холоднокатаных рулонов, листов и ленты, и только после этого было принято решение о расширении области сертификации по производству извести, агломерата, чугуна, стальных труб и др. продукции.</a:t>
            </a:r>
          </a:p>
          <a:p>
            <a:r>
              <a:rPr lang="ru-RU" sz="1200" b="0" i="0" u="sng" kern="1200" dirty="0" smtClean="0">
                <a:solidFill>
                  <a:schemeClr val="tx1"/>
                </a:solidFill>
                <a:latin typeface="+mn-lt"/>
                <a:ea typeface="+mn-ea"/>
                <a:cs typeface="+mn-cs"/>
              </a:rPr>
              <a:t>В области качества многие металлургические предприятия ставят своей целью переход на 100% непрерывные процессы путем внедрения последних достижений науки и техники.</a:t>
            </a:r>
          </a:p>
          <a:p>
            <a:r>
              <a:rPr lang="ru-RU" sz="1200" b="0" i="0" u="sng" kern="1200" dirty="0" smtClean="0">
                <a:solidFill>
                  <a:schemeClr val="tx1"/>
                </a:solidFill>
                <a:latin typeface="+mn-lt"/>
                <a:ea typeface="+mn-ea"/>
                <a:cs typeface="+mn-cs"/>
              </a:rPr>
              <a:t>5. Политика в области качества ОАО "ЗСМК"</a:t>
            </a:r>
          </a:p>
          <a:p>
            <a:r>
              <a:rPr lang="ru-RU" sz="1200" b="0" i="0" u="sng" kern="1200" dirty="0" smtClean="0">
                <a:solidFill>
                  <a:schemeClr val="tx1"/>
                </a:solidFill>
                <a:latin typeface="+mn-lt"/>
                <a:ea typeface="+mn-ea"/>
                <a:cs typeface="+mn-cs"/>
              </a:rPr>
              <a:t>Главная наша цель - обеспечение деятельности предприятия в сфере производства, услуг и социальных отношений, максимально удовлетворяющих требованиям потребителей и постоянно повышающих степень их удовлетворенности.</a:t>
            </a:r>
          </a:p>
          <a:p>
            <a:r>
              <a:rPr lang="ru-RU" sz="1200" b="0" i="0" u="sng" kern="1200" dirty="0" smtClean="0">
                <a:solidFill>
                  <a:schemeClr val="tx1"/>
                </a:solidFill>
                <a:latin typeface="+mn-lt"/>
                <a:ea typeface="+mn-ea"/>
                <a:cs typeface="+mn-cs"/>
              </a:rPr>
              <a:t>Реализация главной цели ОАО «ЗСМК» достигается за счет:</a:t>
            </a:r>
          </a:p>
          <a:p>
            <a:r>
              <a:rPr lang="ru-RU" sz="1200" b="0" i="0" u="sng" kern="1200" dirty="0" smtClean="0">
                <a:solidFill>
                  <a:schemeClr val="tx1"/>
                </a:solidFill>
                <a:latin typeface="+mn-lt"/>
                <a:ea typeface="+mn-ea"/>
                <a:cs typeface="+mn-cs"/>
              </a:rPr>
              <a:t>- постоянного изучения степени удовлетворенности наших потребителей и других заинтересованных сторон;</a:t>
            </a:r>
          </a:p>
          <a:p>
            <a:r>
              <a:rPr lang="ru-RU" sz="1200" b="0" i="0" u="sng" kern="1200" dirty="0" smtClean="0">
                <a:solidFill>
                  <a:schemeClr val="tx1"/>
                </a:solidFill>
                <a:latin typeface="+mn-lt"/>
                <a:ea typeface="+mn-ea"/>
                <a:cs typeface="+mn-cs"/>
              </a:rPr>
              <a:t>- установления персональной ответственности руководителей всех уровней и каждого работника на своем рабочем месте;</a:t>
            </a:r>
          </a:p>
          <a:p>
            <a:r>
              <a:rPr lang="ru-RU" sz="1200" b="0" i="0" u="sng" kern="1200" dirty="0" smtClean="0">
                <a:solidFill>
                  <a:schemeClr val="tx1"/>
                </a:solidFill>
                <a:latin typeface="+mn-lt"/>
                <a:ea typeface="+mn-ea"/>
                <a:cs typeface="+mn-cs"/>
              </a:rPr>
              <a:t>- организации процесса непрерывного обучения персонала;</a:t>
            </a:r>
          </a:p>
          <a:p>
            <a:r>
              <a:rPr lang="ru-RU" sz="1200" b="0" i="0" u="sng" kern="1200" dirty="0" smtClean="0">
                <a:solidFill>
                  <a:schemeClr val="tx1"/>
                </a:solidFill>
                <a:latin typeface="+mn-lt"/>
                <a:ea typeface="+mn-ea"/>
                <a:cs typeface="+mn-cs"/>
              </a:rPr>
              <a:t>- вовлечения каждого работника в процесс постоянного улучшения качества как продукции, так и своей работы;</a:t>
            </a:r>
          </a:p>
          <a:p>
            <a:r>
              <a:rPr lang="ru-RU" sz="1200" b="0" i="0" u="sng" kern="1200" dirty="0" smtClean="0">
                <a:solidFill>
                  <a:schemeClr val="tx1"/>
                </a:solidFill>
                <a:latin typeface="+mn-lt"/>
                <a:ea typeface="+mn-ea"/>
                <a:cs typeface="+mn-cs"/>
              </a:rPr>
              <a:t>-признания достижений сотрудников и поощрение инициативы</a:t>
            </a:r>
          </a:p>
          <a:p>
            <a:r>
              <a:rPr lang="ru-RU" sz="1200" b="0" i="0" u="sng" kern="1200" dirty="0" smtClean="0">
                <a:solidFill>
                  <a:schemeClr val="tx1"/>
                </a:solidFill>
                <a:latin typeface="+mn-lt"/>
                <a:ea typeface="+mn-ea"/>
                <a:cs typeface="+mn-cs"/>
              </a:rPr>
              <a:t>- непрерывного совершенствования системы менеджмента качества на основе ISO 9001:2000;</a:t>
            </a:r>
          </a:p>
          <a:p>
            <a:r>
              <a:rPr lang="ru-RU" sz="1200" b="0" i="0" u="sng" kern="1200" dirty="0" smtClean="0">
                <a:solidFill>
                  <a:schemeClr val="tx1"/>
                </a:solidFill>
                <a:latin typeface="+mn-lt"/>
                <a:ea typeface="+mn-ea"/>
                <a:cs typeface="+mn-cs"/>
              </a:rPr>
              <a:t>- планомерной модернизации средств производства и технологий;</a:t>
            </a:r>
          </a:p>
          <a:p>
            <a:r>
              <a:rPr lang="ru-RU" sz="1200" b="0" i="0" u="sng" kern="1200" dirty="0" smtClean="0">
                <a:solidFill>
                  <a:schemeClr val="tx1"/>
                </a:solidFill>
                <a:latin typeface="+mn-lt"/>
                <a:ea typeface="+mn-ea"/>
                <a:cs typeface="+mn-cs"/>
              </a:rPr>
              <a:t>- создания безопасной и здоровой атмосферы производства, не наносящей вреда здоровью людей и окружающей среде на основе ISO 14001:2004, OHSAS 18001:1999;</a:t>
            </a:r>
          </a:p>
          <a:p>
            <a:r>
              <a:rPr lang="ru-RU" sz="1200" b="0" i="0" u="sng" kern="1200" dirty="0" smtClean="0">
                <a:solidFill>
                  <a:schemeClr val="tx1"/>
                </a:solidFill>
                <a:latin typeface="+mn-lt"/>
                <a:ea typeface="+mn-ea"/>
                <a:cs typeface="+mn-cs"/>
              </a:rPr>
              <a:t>- постоянного и всестороннего анализа деятельности, направленного на предупреждение возникновения проблем и проведение соответствующих корректирующих действий после их выявления;</a:t>
            </a:r>
          </a:p>
          <a:p>
            <a:r>
              <a:rPr lang="ru-RU" sz="1200" b="0" i="0" u="sng" kern="1200" dirty="0" smtClean="0">
                <a:solidFill>
                  <a:schemeClr val="tx1"/>
                </a:solidFill>
                <a:latin typeface="+mn-lt"/>
                <a:ea typeface="+mn-ea"/>
                <a:cs typeface="+mn-cs"/>
              </a:rPr>
              <a:t>- постоянного и всестороннего анализа деятельности, направленного на предупреждение возникновения проблем и проведение соответствующих корректирующих действий после их выявления;</a:t>
            </a:r>
          </a:p>
          <a:p>
            <a:r>
              <a:rPr lang="ru-RU" sz="1200" b="0" i="0" u="sng" kern="1200" dirty="0" smtClean="0">
                <a:solidFill>
                  <a:schemeClr val="tx1"/>
                </a:solidFill>
                <a:latin typeface="+mn-lt"/>
                <a:ea typeface="+mn-ea"/>
                <a:cs typeface="+mn-cs"/>
              </a:rPr>
              <a:t>Руководство ОАО «ЗСМК» принимает на себя ответственность за реализацию Политики и обеспечение необходимыми ресурсами для результативного функционирования системы менеджмента качества.</a:t>
            </a:r>
          </a:p>
          <a:p>
            <a:r>
              <a:rPr lang="ru-RU" sz="1200" b="0" i="0" u="sng" kern="1200" dirty="0" smtClean="0">
                <a:solidFill>
                  <a:schemeClr val="tx1"/>
                </a:solidFill>
                <a:latin typeface="+mn-lt"/>
                <a:ea typeface="+mn-ea"/>
                <a:cs typeface="+mn-cs"/>
              </a:rPr>
              <a:t>6. Цели в области качества ОАО «ЗСМК»</a:t>
            </a:r>
          </a:p>
          <a:p>
            <a:r>
              <a:rPr lang="ru-RU" sz="1200" b="0" i="0" u="sng" kern="1200" dirty="0" smtClean="0">
                <a:solidFill>
                  <a:schemeClr val="tx1"/>
                </a:solidFill>
                <a:latin typeface="+mn-lt"/>
                <a:ea typeface="+mn-ea"/>
                <a:cs typeface="+mn-cs"/>
              </a:rPr>
              <a:t>Цели в области качества ОАО «ЗСМК» на 2006 год</a:t>
            </a:r>
          </a:p>
          <a:p>
            <a:r>
              <a:rPr lang="ru-RU" sz="1200" b="0" i="0" u="sng" kern="1200" dirty="0" smtClean="0">
                <a:solidFill>
                  <a:schemeClr val="tx1"/>
                </a:solidFill>
                <a:latin typeface="+mn-lt"/>
                <a:ea typeface="+mn-ea"/>
                <a:cs typeface="+mn-cs"/>
              </a:rPr>
              <a:t>1 Совершенствовать систему менеджмента качества с целью повышения удовлетворенности потребителей посредством:</a:t>
            </a:r>
          </a:p>
          <a:p>
            <a:r>
              <a:rPr lang="ru-RU" sz="1200" b="0" i="0" u="sng" kern="1200" dirty="0" smtClean="0">
                <a:solidFill>
                  <a:schemeClr val="tx1"/>
                </a:solidFill>
                <a:latin typeface="+mn-lt"/>
                <a:ea typeface="+mn-ea"/>
                <a:cs typeface="+mn-cs"/>
              </a:rPr>
              <a:t>проведения </a:t>
            </a:r>
            <a:r>
              <a:rPr lang="ru-RU" sz="1200" b="0" i="0" u="sng" kern="1200" dirty="0" err="1" smtClean="0">
                <a:solidFill>
                  <a:schemeClr val="tx1"/>
                </a:solidFill>
                <a:latin typeface="+mn-lt"/>
                <a:ea typeface="+mn-ea"/>
                <a:cs typeface="+mn-cs"/>
              </a:rPr>
              <a:t>ресертификации</a:t>
            </a:r>
            <a:r>
              <a:rPr lang="ru-RU" sz="1200" b="0" i="0" u="sng" kern="1200" dirty="0" smtClean="0">
                <a:solidFill>
                  <a:schemeClr val="tx1"/>
                </a:solidFill>
                <a:latin typeface="+mn-lt"/>
                <a:ea typeface="+mn-ea"/>
                <a:cs typeface="+mn-cs"/>
              </a:rPr>
              <a:t> СМК корпорацией «Регистр Ллойда», МОО «МАК»-«</a:t>
            </a:r>
            <a:r>
              <a:rPr lang="ru-RU" sz="1200" b="0" i="0" u="sng" kern="1200" dirty="0" err="1" smtClean="0">
                <a:solidFill>
                  <a:schemeClr val="tx1"/>
                </a:solidFill>
                <a:latin typeface="+mn-lt"/>
                <a:ea typeface="+mn-ea"/>
                <a:cs typeface="+mn-cs"/>
              </a:rPr>
              <a:t>СовАсК</a:t>
            </a:r>
            <a:r>
              <a:rPr lang="ru-RU" sz="1200" b="0" i="0" u="sng" kern="1200" dirty="0" smtClean="0">
                <a:solidFill>
                  <a:schemeClr val="tx1"/>
                </a:solidFill>
                <a:latin typeface="+mn-lt"/>
                <a:ea typeface="+mn-ea"/>
                <a:cs typeface="+mn-cs"/>
              </a:rPr>
              <a:t>».</a:t>
            </a:r>
          </a:p>
          <a:p>
            <a:r>
              <a:rPr lang="ru-RU" sz="1200" b="0" i="0" u="sng" kern="1200" dirty="0" smtClean="0">
                <a:solidFill>
                  <a:schemeClr val="tx1"/>
                </a:solidFill>
                <a:latin typeface="+mn-lt"/>
                <a:ea typeface="+mn-ea"/>
                <a:cs typeface="+mn-cs"/>
              </a:rPr>
              <a:t>2 Выполнить производственную программу по основным и вспомогательным видам продукции.</a:t>
            </a:r>
          </a:p>
          <a:p>
            <a:r>
              <a:rPr lang="ru-RU" sz="1200" b="0" i="0" u="sng" kern="1200" dirty="0" smtClean="0">
                <a:solidFill>
                  <a:schemeClr val="tx1"/>
                </a:solidFill>
                <a:latin typeface="+mn-lt"/>
                <a:ea typeface="+mn-ea"/>
                <a:cs typeface="+mn-cs"/>
              </a:rPr>
              <a:t>3 Обеспечить снижение расхода сырья, материалов и топливно-энергетических ресурсов.</a:t>
            </a:r>
          </a:p>
          <a:p>
            <a:r>
              <a:rPr lang="ru-RU" sz="1200" b="0" i="0" u="sng" kern="1200" dirty="0" smtClean="0">
                <a:solidFill>
                  <a:schemeClr val="tx1"/>
                </a:solidFill>
                <a:latin typeface="+mn-lt"/>
                <a:ea typeface="+mn-ea"/>
                <a:cs typeface="+mn-cs"/>
              </a:rPr>
              <a:t>4 Осуществить модернизацию производств:</a:t>
            </a:r>
          </a:p>
          <a:p>
            <a:r>
              <a:rPr lang="ru-RU" sz="1200" b="0" i="0" u="sng" kern="1200" dirty="0" smtClean="0">
                <a:solidFill>
                  <a:schemeClr val="tx1"/>
                </a:solidFill>
                <a:latin typeface="+mn-lt"/>
                <a:ea typeface="+mn-ea"/>
                <a:cs typeface="+mn-cs"/>
              </a:rPr>
              <a:t>4.1 в ККЦ-2 выполнить работы по реализации программы по строительству </a:t>
            </a:r>
            <a:r>
              <a:rPr lang="ru-RU" sz="1200" b="0" i="0" u="sng" kern="1200" dirty="0" err="1" smtClean="0">
                <a:solidFill>
                  <a:schemeClr val="tx1"/>
                </a:solidFill>
                <a:latin typeface="+mn-lt"/>
                <a:ea typeface="+mn-ea"/>
                <a:cs typeface="+mn-cs"/>
              </a:rPr>
              <a:t>вакууматора</a:t>
            </a:r>
            <a:r>
              <a:rPr lang="ru-RU" sz="1200" b="0" i="0" u="sng" kern="1200" dirty="0" smtClean="0">
                <a:solidFill>
                  <a:schemeClr val="tx1"/>
                </a:solidFill>
                <a:latin typeface="+mn-lt"/>
                <a:ea typeface="+mn-ea"/>
                <a:cs typeface="+mn-cs"/>
              </a:rPr>
              <a:t>;</a:t>
            </a:r>
          </a:p>
          <a:p>
            <a:r>
              <a:rPr lang="ru-RU" sz="1200" b="0" i="0" u="sng" kern="1200" dirty="0" smtClean="0">
                <a:solidFill>
                  <a:schemeClr val="tx1"/>
                </a:solidFill>
                <a:latin typeface="+mn-lt"/>
                <a:ea typeface="+mn-ea"/>
                <a:cs typeface="+mn-cs"/>
              </a:rPr>
              <a:t>4.2 на ПВС сдать в эксплуатацию турбокомпрессор К-4950 и выполнить работы в пределах бюджета по пуску турбогенератора №1;</a:t>
            </a:r>
          </a:p>
          <a:p>
            <a:r>
              <a:rPr lang="ru-RU" sz="1200" b="0" i="0" u="sng" kern="1200" dirty="0" smtClean="0">
                <a:solidFill>
                  <a:schemeClr val="tx1"/>
                </a:solidFill>
                <a:latin typeface="+mn-lt"/>
                <a:ea typeface="+mn-ea"/>
                <a:cs typeface="+mn-cs"/>
              </a:rPr>
              <a:t>4.3 сдать в эксплуатацию полигон твердых бытовых отходов - 2-я карта;</a:t>
            </a:r>
          </a:p>
          <a:p>
            <a:r>
              <a:rPr lang="ru-RU" sz="1200" b="0" i="0" u="sng" kern="1200" dirty="0" smtClean="0">
                <a:solidFill>
                  <a:schemeClr val="tx1"/>
                </a:solidFill>
                <a:latin typeface="+mn-lt"/>
                <a:ea typeface="+mn-ea"/>
                <a:cs typeface="+mn-cs"/>
              </a:rPr>
              <a:t>4.4 приступить к реализации программы по строительству комплекса, обеспечивающего производство товарного ванадиевого шлака.</a:t>
            </a:r>
          </a:p>
          <a:p>
            <a:r>
              <a:rPr lang="ru-RU" sz="1200" b="0" i="0" u="sng" kern="1200" dirty="0" smtClean="0">
                <a:solidFill>
                  <a:schemeClr val="tx1"/>
                </a:solidFill>
                <a:latin typeface="+mn-lt"/>
                <a:ea typeface="+mn-ea"/>
                <a:cs typeface="+mn-cs"/>
              </a:rPr>
              <a:t>5 Осуществить совершенствование технологии производства:</a:t>
            </a:r>
          </a:p>
          <a:p>
            <a:r>
              <a:rPr lang="ru-RU" sz="1200" b="0" i="0" u="sng" kern="1200" dirty="0" smtClean="0">
                <a:solidFill>
                  <a:schemeClr val="tx1"/>
                </a:solidFill>
                <a:latin typeface="+mn-lt"/>
                <a:ea typeface="+mn-ea"/>
                <a:cs typeface="+mn-cs"/>
              </a:rPr>
              <a:t>5.1 освоить технологию производства кокса на коксовой батарее №1;</a:t>
            </a:r>
          </a:p>
          <a:p>
            <a:r>
              <a:rPr lang="ru-RU" sz="1200" b="0" i="0" u="sng" kern="1200" dirty="0" smtClean="0">
                <a:solidFill>
                  <a:schemeClr val="tx1"/>
                </a:solidFill>
                <a:latin typeface="+mn-lt"/>
                <a:ea typeface="+mn-ea"/>
                <a:cs typeface="+mn-cs"/>
              </a:rPr>
              <a:t>5.2 разработать и освоить комплексную технологию производства </a:t>
            </a:r>
            <a:r>
              <a:rPr lang="ru-RU" sz="1200" b="0" i="0" u="sng" kern="1200" dirty="0" err="1" smtClean="0">
                <a:solidFill>
                  <a:schemeClr val="tx1"/>
                </a:solidFill>
                <a:latin typeface="+mn-lt"/>
                <a:ea typeface="+mn-ea"/>
                <a:cs typeface="+mn-cs"/>
              </a:rPr>
              <a:t>непрерывнолитых</a:t>
            </a:r>
            <a:r>
              <a:rPr lang="ru-RU" sz="1200" b="0" i="0" u="sng" kern="1200" dirty="0" smtClean="0">
                <a:solidFill>
                  <a:schemeClr val="tx1"/>
                </a:solidFill>
                <a:latin typeface="+mn-lt"/>
                <a:ea typeface="+mn-ea"/>
                <a:cs typeface="+mn-cs"/>
              </a:rPr>
              <a:t> слябов различного сортамента и марок стали на МНЛЗ;</a:t>
            </a:r>
          </a:p>
          <a:p>
            <a:r>
              <a:rPr lang="ru-RU" sz="1200" b="0" i="0" u="sng" kern="1200" dirty="0" smtClean="0">
                <a:solidFill>
                  <a:schemeClr val="tx1"/>
                </a:solidFill>
                <a:latin typeface="+mn-lt"/>
                <a:ea typeface="+mn-ea"/>
                <a:cs typeface="+mn-cs"/>
              </a:rPr>
              <a:t>5.3 внедрить новые технологии термического упрочнения при производстве сортового и фасонного проката различных классов прочности.</a:t>
            </a:r>
          </a:p>
          <a:p>
            <a:r>
              <a:rPr lang="ru-RU" sz="1200" b="0" i="0" u="sng" kern="1200" dirty="0" smtClean="0">
                <a:solidFill>
                  <a:schemeClr val="tx1"/>
                </a:solidFill>
                <a:latin typeface="+mn-lt"/>
                <a:ea typeface="+mn-ea"/>
                <a:cs typeface="+mn-cs"/>
              </a:rPr>
              <a:t>6. Обеспечить своевременное представление качественной информации для принятия решений через применение информационных технологий посредством:</a:t>
            </a:r>
          </a:p>
          <a:p>
            <a:r>
              <a:rPr lang="ru-RU" sz="1200" b="0" i="0" u="sng" kern="1200" dirty="0" smtClean="0">
                <a:solidFill>
                  <a:schemeClr val="tx1"/>
                </a:solidFill>
                <a:latin typeface="+mn-lt"/>
                <a:ea typeface="+mn-ea"/>
                <a:cs typeface="+mn-cs"/>
              </a:rPr>
              <a:t>развития интегрированной системы управления предприятием;</a:t>
            </a:r>
          </a:p>
          <a:p>
            <a:r>
              <a:rPr lang="ru-RU" sz="1200" b="0" i="0" u="sng" kern="1200" dirty="0" smtClean="0">
                <a:solidFill>
                  <a:schemeClr val="tx1"/>
                </a:solidFill>
                <a:latin typeface="+mn-lt"/>
                <a:ea typeface="+mn-ea"/>
                <a:cs typeface="+mn-cs"/>
              </a:rPr>
              <a:t>введения в эксплуатацию АС слежения за металлом на мелкосортных станах; завершения ремонта и реконструкции систем взвешивания на комбинате; введения в эксплуатацию АС оформления товаросопроводительной документации на отгружаемую продукцию </a:t>
            </a:r>
            <a:r>
              <a:rPr lang="ru-RU" sz="1200" b="0" i="0" u="sng" kern="1200" dirty="0" err="1" smtClean="0">
                <a:solidFill>
                  <a:schemeClr val="tx1"/>
                </a:solidFill>
                <a:latin typeface="+mn-lt"/>
                <a:ea typeface="+mn-ea"/>
                <a:cs typeface="+mn-cs"/>
              </a:rPr>
              <a:t>слябовой</a:t>
            </a:r>
            <a:r>
              <a:rPr lang="ru-RU" sz="1200" b="0" i="0" u="sng" kern="1200" dirty="0" smtClean="0">
                <a:solidFill>
                  <a:schemeClr val="tx1"/>
                </a:solidFill>
                <a:latin typeface="+mn-lt"/>
                <a:ea typeface="+mn-ea"/>
                <a:cs typeface="+mn-cs"/>
              </a:rPr>
              <a:t> МНЛЗ; проведения замены оборудования систем управления печи на стане 450;</a:t>
            </a:r>
          </a:p>
          <a:p>
            <a:r>
              <a:rPr lang="ru-RU" sz="1200" b="0" i="0" u="sng" kern="1200" dirty="0" smtClean="0">
                <a:solidFill>
                  <a:schemeClr val="tx1"/>
                </a:solidFill>
                <a:latin typeface="+mn-lt"/>
                <a:ea typeface="+mn-ea"/>
                <a:cs typeface="+mn-cs"/>
              </a:rPr>
              <a:t>6.3 создания отказоустойчивой, защищенной технической инфраструктуры;</a:t>
            </a:r>
          </a:p>
          <a:p>
            <a:r>
              <a:rPr lang="ru-RU" sz="1200" b="0" i="0" u="sng" kern="1200" dirty="0" smtClean="0">
                <a:solidFill>
                  <a:schemeClr val="tx1"/>
                </a:solidFill>
                <a:latin typeface="+mn-lt"/>
                <a:ea typeface="+mn-ea"/>
                <a:cs typeface="+mn-cs"/>
              </a:rPr>
              <a:t>6.4 замены оборудования распорядительно-поисковой связи в доменном цехе и в ККЦ-1, замены оборудования пожарной сигнализации в ПЦ-12;</a:t>
            </a:r>
          </a:p>
          <a:p>
            <a:r>
              <a:rPr lang="ru-RU" sz="1200" b="0" i="0" u="sng" kern="1200" dirty="0" smtClean="0">
                <a:solidFill>
                  <a:schemeClr val="tx1"/>
                </a:solidFill>
                <a:latin typeface="+mn-lt"/>
                <a:ea typeface="+mn-ea"/>
                <a:cs typeface="+mn-cs"/>
              </a:rPr>
              <a:t>6.5 внедрения прогрессивных методов обслуживания клиентов.</a:t>
            </a:r>
          </a:p>
          <a:p>
            <a:r>
              <a:rPr lang="ru-RU" sz="1200" b="0" i="0" u="sng" kern="1200" dirty="0" smtClean="0">
                <a:solidFill>
                  <a:schemeClr val="tx1"/>
                </a:solidFill>
                <a:latin typeface="+mn-lt"/>
                <a:ea typeface="+mn-ea"/>
                <a:cs typeface="+mn-cs"/>
              </a:rPr>
              <a:t>7. Обеспечить стабильность показателей качества выпускаемой продукции.</a:t>
            </a:r>
          </a:p>
          <a:p>
            <a:r>
              <a:rPr lang="ru-RU" sz="1200" b="0" i="0" u="sng" kern="1200" dirty="0" smtClean="0">
                <a:solidFill>
                  <a:schemeClr val="tx1"/>
                </a:solidFill>
                <a:latin typeface="+mn-lt"/>
                <a:ea typeface="+mn-ea"/>
                <a:cs typeface="+mn-cs"/>
              </a:rPr>
              <a:t>8. Осуществлять непрерывное обучение персонала, позволяющее поддерживать высокий уровень профессиональной компетентности работников комбината:</a:t>
            </a:r>
          </a:p>
          <a:p>
            <a:r>
              <a:rPr lang="ru-RU" sz="1200" b="0" i="0" u="sng" kern="1200" dirty="0" smtClean="0">
                <a:solidFill>
                  <a:schemeClr val="tx1"/>
                </a:solidFill>
                <a:latin typeface="+mn-lt"/>
                <a:ea typeface="+mn-ea"/>
                <a:cs typeface="+mn-cs"/>
              </a:rPr>
              <a:t>8.1 повысить квалификацию 4439 руководителям и специалистам;</a:t>
            </a:r>
            <a:endParaRPr lang="ru-RU" baseline="0" dirty="0" smtClean="0"/>
          </a:p>
          <a:p>
            <a:pPr marL="171450" indent="-171450">
              <a:buFontTx/>
              <a:buChar char="-"/>
            </a:pPr>
            <a:endParaRPr lang="ru-RU" baseline="0" dirty="0" smtClean="0"/>
          </a:p>
          <a:p>
            <a:r>
              <a:rPr lang="ru-RU" baseline="0" dirty="0" smtClean="0"/>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4</a:t>
            </a:fld>
            <a:endParaRPr lang="ru-RU"/>
          </a:p>
        </p:txBody>
      </p:sp>
    </p:spTree>
    <p:extLst>
      <p:ext uri="{BB962C8B-B14F-4D97-AF65-F5344CB8AC3E}">
        <p14:creationId xmlns:p14="http://schemas.microsoft.com/office/powerpoint/2010/main" val="3187480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2000" dirty="0" smtClean="0"/>
              <a:t>Показатели качества</a:t>
            </a:r>
            <a:r>
              <a:rPr lang="ru-RU" sz="1400" dirty="0" smtClean="0"/>
              <a:t> – количественные</a:t>
            </a:r>
            <a:r>
              <a:rPr lang="ru-RU" sz="1400" baseline="0" dirty="0" smtClean="0"/>
              <a:t> характеристики одного или нескольких свойств продукции, рассматриваемые применительно к определенным условиям ее создания, эксплуатации или потребления; количественно обусловливают степень способности продукции удовлетворять определенные потребности.</a:t>
            </a:r>
          </a:p>
          <a:p>
            <a:r>
              <a:rPr lang="ru-RU" sz="1400" baseline="0" dirty="0" smtClean="0"/>
              <a:t>Каждый вид продукции характеризуется своей номенклатурой показателей качества. В соответствии с ГОСТ 15467 используют группы показателей:</a:t>
            </a:r>
          </a:p>
          <a:p>
            <a:r>
              <a:rPr lang="ru-RU" sz="1400" baseline="0" dirty="0" smtClean="0"/>
              <a:t>Назначение – свойства продукции, определяющие основные функции, для выполнения которых она предназначена и обусловливающие область ее применения:</a:t>
            </a:r>
          </a:p>
          <a:p>
            <a:pPr marL="285750" indent="-285750">
              <a:buFontTx/>
              <a:buChar char="-"/>
            </a:pPr>
            <a:r>
              <a:rPr lang="ru-RU" sz="1400" baseline="0" dirty="0" smtClean="0"/>
              <a:t>классификационные (производительность, напряжение, мощность…);</a:t>
            </a:r>
          </a:p>
          <a:p>
            <a:pPr marL="285750" indent="-285750">
              <a:buFontTx/>
              <a:buChar char="-"/>
            </a:pPr>
            <a:r>
              <a:rPr lang="ru-RU" sz="1400" baseline="0" dirty="0" smtClean="0"/>
              <a:t>функциональные (точность, предел измерения, долговечность, теплопроводность …..);</a:t>
            </a:r>
          </a:p>
          <a:p>
            <a:pPr marL="285750" indent="-285750">
              <a:buFontTx/>
              <a:buChar char="-"/>
            </a:pPr>
            <a:r>
              <a:rPr lang="ru-RU" sz="1400" baseline="0" dirty="0" smtClean="0"/>
              <a:t>конструкционные (масса, размер…..);</a:t>
            </a:r>
          </a:p>
          <a:p>
            <a:pPr marL="285750" indent="-285750">
              <a:buFontTx/>
              <a:buChar char="-"/>
            </a:pPr>
            <a:r>
              <a:rPr lang="ru-RU" sz="1400" baseline="0" dirty="0" smtClean="0"/>
              <a:t>эксплуатационные (расход топлива, потребляемая мощность …..);</a:t>
            </a:r>
          </a:p>
          <a:p>
            <a:pPr marL="0" indent="0">
              <a:buFontTx/>
              <a:buNone/>
            </a:pPr>
            <a:r>
              <a:rPr lang="ru-RU" sz="1400" baseline="0" dirty="0" smtClean="0"/>
              <a:t>Надежность – свойство сохранять эксплуатационные показатели в заданных пределах в течение требуемого времени или требуемой наработки:</a:t>
            </a:r>
          </a:p>
          <a:p>
            <a:pPr marL="285750" indent="-285750">
              <a:buFontTx/>
              <a:buChar char="-"/>
            </a:pPr>
            <a:r>
              <a:rPr lang="ru-RU" sz="1400" baseline="0" dirty="0" smtClean="0"/>
              <a:t>безотказность (средняя наработка до первого отказа, вероятность безотказной работы в течение определенного срока, интенсивность отказов …);</a:t>
            </a:r>
          </a:p>
          <a:p>
            <a:pPr marL="285750" indent="-285750">
              <a:buFontTx/>
              <a:buChar char="-"/>
            </a:pPr>
            <a:r>
              <a:rPr lang="ru-RU" sz="1400" baseline="0" dirty="0" smtClean="0"/>
              <a:t>долговечность ( средний ресурс, срок службы до капитального ремонта, срок службы до списания …..);</a:t>
            </a:r>
          </a:p>
          <a:p>
            <a:pPr marL="285750" indent="-285750">
              <a:buFontTx/>
              <a:buChar char="-"/>
            </a:pPr>
            <a:r>
              <a:rPr lang="ru-RU" sz="1400" baseline="0" dirty="0" smtClean="0"/>
              <a:t>сохранность  (назначенный срок хранения, средний срок сохранности);</a:t>
            </a:r>
          </a:p>
          <a:p>
            <a:pPr marL="285750" indent="-285750">
              <a:buFontTx/>
              <a:buChar char="-"/>
            </a:pPr>
            <a:r>
              <a:rPr lang="ru-RU" sz="1400" baseline="0" dirty="0" smtClean="0"/>
              <a:t>ремонтопригодность (вероятность восстановления работоспособности в течение определенного времени, среднее время восстановления работоспособного состояния);</a:t>
            </a:r>
          </a:p>
          <a:p>
            <a:pPr marL="0" indent="0">
              <a:buFontTx/>
              <a:buNone/>
            </a:pPr>
            <a:r>
              <a:rPr lang="ru-RU" sz="1400" baseline="0" dirty="0" smtClean="0"/>
              <a:t>Безопасность – свойства, гарантирующие безопасность человека и других объектов при эксплуатации, обслуживании, транспортировании и хранении):</a:t>
            </a:r>
          </a:p>
          <a:p>
            <a:pPr marL="285750" indent="-285750">
              <a:buFontTx/>
              <a:buChar char="-"/>
            </a:pPr>
            <a:r>
              <a:rPr lang="ru-RU" sz="1400" baseline="0" dirty="0" smtClean="0"/>
              <a:t>быстрота действия при срабатывании защитных устройств;</a:t>
            </a:r>
          </a:p>
          <a:p>
            <a:pPr marL="285750" indent="-285750">
              <a:buFontTx/>
              <a:buChar char="-"/>
            </a:pPr>
            <a:r>
              <a:rPr lang="ru-RU" sz="1400" baseline="0" dirty="0" smtClean="0"/>
              <a:t>вероятность безопасной работы человека в течение определенного времени ….;</a:t>
            </a:r>
          </a:p>
          <a:p>
            <a:pPr marL="0" indent="0">
              <a:buFontTx/>
              <a:buNone/>
            </a:pPr>
            <a:r>
              <a:rPr lang="ru-RU" sz="1400" baseline="0" dirty="0" smtClean="0"/>
              <a:t>Эргономические – приспособленность к эксплуатации человеком:</a:t>
            </a:r>
          </a:p>
          <a:p>
            <a:pPr marL="285750" indent="-285750">
              <a:buFontTx/>
              <a:buChar char="-"/>
            </a:pPr>
            <a:r>
              <a:rPr lang="ru-RU" sz="1400" baseline="0" dirty="0" smtClean="0"/>
              <a:t>психофизиологические (соответствие силовым, скоростным, слуховым, зрительным …. возможностям человека);</a:t>
            </a:r>
          </a:p>
          <a:p>
            <a:pPr marL="285750" indent="-285750">
              <a:buFontTx/>
              <a:buChar char="-"/>
            </a:pPr>
            <a:r>
              <a:rPr lang="ru-RU" sz="1400" baseline="0" dirty="0" smtClean="0"/>
              <a:t>гигиенические ( температура, влажность, освещение);</a:t>
            </a:r>
          </a:p>
          <a:p>
            <a:pPr marL="285750" indent="-285750">
              <a:buFontTx/>
              <a:buChar char="-"/>
            </a:pPr>
            <a:r>
              <a:rPr lang="ru-RU" sz="1400" baseline="0" dirty="0" smtClean="0"/>
              <a:t>антропометрические (соответствие конструкции размерам тела человека).</a:t>
            </a:r>
          </a:p>
          <a:p>
            <a:pPr marL="0" indent="0">
              <a:buFontTx/>
              <a:buNone/>
            </a:pPr>
            <a:r>
              <a:rPr lang="ru-RU" sz="1400" baseline="0" dirty="0" smtClean="0"/>
              <a:t>Эстетические – рациональность формы, художественная выразительность, целостность композиции, соответствие моде …..):</a:t>
            </a:r>
          </a:p>
          <a:p>
            <a:pPr marL="285750" indent="-285750">
              <a:buFontTx/>
              <a:buChar char="-"/>
            </a:pPr>
            <a:r>
              <a:rPr lang="ru-RU" sz="1400" baseline="0" dirty="0" smtClean="0"/>
              <a:t>качество оформления рабочих помещений, производственных объектов;</a:t>
            </a:r>
          </a:p>
          <a:p>
            <a:pPr marL="285750" indent="-285750">
              <a:buFontTx/>
              <a:buChar char="-"/>
            </a:pPr>
            <a:r>
              <a:rPr lang="ru-RU" sz="1400" baseline="0" dirty="0" smtClean="0"/>
              <a:t>влияние оформления средств и предметов труда на производительность работника, влияние интерьеров, рабочей одежды ….).</a:t>
            </a:r>
          </a:p>
          <a:p>
            <a:pPr marL="0" indent="0">
              <a:buFontTx/>
              <a:buNone/>
            </a:pPr>
            <a:r>
              <a:rPr lang="ru-RU" sz="1400" baseline="0" dirty="0" smtClean="0"/>
              <a:t>Технологичности – приспособленность конструкции изделия к снижению затрат ресурсов при производстве, эксплуатации и ремонте:</a:t>
            </a:r>
          </a:p>
          <a:p>
            <a:pPr marL="285750" indent="-285750">
              <a:buFontTx/>
              <a:buChar char="-"/>
            </a:pPr>
            <a:r>
              <a:rPr lang="ru-RU" sz="1400" baseline="0" dirty="0" smtClean="0"/>
              <a:t>трудоемкость;</a:t>
            </a:r>
          </a:p>
          <a:p>
            <a:pPr marL="285750" indent="-285750">
              <a:buFontTx/>
              <a:buChar char="-"/>
            </a:pPr>
            <a:r>
              <a:rPr lang="ru-RU" sz="1400" baseline="0" dirty="0" smtClean="0"/>
              <a:t>энергоемкость;</a:t>
            </a:r>
          </a:p>
          <a:p>
            <a:pPr marL="285750" indent="-285750">
              <a:buFontTx/>
              <a:buChar char="-"/>
            </a:pPr>
            <a:r>
              <a:rPr lang="ru-RU" sz="1400" baseline="0" dirty="0" smtClean="0"/>
              <a:t>материалоемкость;</a:t>
            </a:r>
          </a:p>
          <a:p>
            <a:pPr marL="285750" indent="-285750">
              <a:buFontTx/>
              <a:buChar char="-"/>
            </a:pPr>
            <a:r>
              <a:rPr lang="ru-RU" sz="1400" baseline="0" dirty="0" smtClean="0"/>
              <a:t>технологическая себестоимость.</a:t>
            </a:r>
          </a:p>
          <a:p>
            <a:pPr marL="0" indent="0">
              <a:buFontTx/>
              <a:buNone/>
            </a:pPr>
            <a:r>
              <a:rPr lang="ru-RU" sz="1400" baseline="0" dirty="0" smtClean="0"/>
              <a:t>Транспортабельности – пригодность к транспортным операциям:</a:t>
            </a:r>
          </a:p>
          <a:p>
            <a:pPr marL="285750" indent="-285750">
              <a:buFontTx/>
              <a:buChar char="-"/>
            </a:pPr>
            <a:r>
              <a:rPr lang="ru-RU" sz="1400" baseline="0" dirty="0" smtClean="0"/>
              <a:t>средняя продолжительность установки продукции на средство транспортировки;</a:t>
            </a:r>
          </a:p>
          <a:p>
            <a:pPr marL="285750" indent="-285750">
              <a:buFontTx/>
              <a:buChar char="-"/>
            </a:pPr>
            <a:r>
              <a:rPr lang="ru-RU" sz="1400" baseline="0" dirty="0" smtClean="0"/>
              <a:t>трудоемкость и средняя продолжительность подготовки к транспортировке;</a:t>
            </a:r>
          </a:p>
          <a:p>
            <a:pPr marL="285750" indent="-285750">
              <a:buFontTx/>
              <a:buChar char="-"/>
            </a:pPr>
            <a:r>
              <a:rPr lang="ru-RU" sz="1400" baseline="0" dirty="0" smtClean="0"/>
              <a:t>средняя продолжительность разгрузки;</a:t>
            </a:r>
          </a:p>
          <a:p>
            <a:pPr marL="285750" indent="-285750">
              <a:buFontTx/>
              <a:buChar char="-"/>
            </a:pPr>
            <a:r>
              <a:rPr lang="ru-RU" sz="1400" baseline="0" dirty="0" smtClean="0"/>
              <a:t>коэффициент использования объема транспортного средства.</a:t>
            </a:r>
          </a:p>
          <a:p>
            <a:pPr marL="0" indent="0">
              <a:buFontTx/>
              <a:buNone/>
            </a:pPr>
            <a:r>
              <a:rPr lang="ru-RU" sz="1400" baseline="0" dirty="0" smtClean="0"/>
              <a:t>Стандартизации и унификации – насыщенность стандартными, унифицированными и оригинальными элементами:</a:t>
            </a:r>
          </a:p>
          <a:p>
            <a:pPr marL="285750" indent="-285750">
              <a:buFontTx/>
              <a:buChar char="-"/>
            </a:pPr>
            <a:r>
              <a:rPr lang="ru-RU" sz="1400" baseline="0" dirty="0" smtClean="0"/>
              <a:t>коэффициент применяемости;</a:t>
            </a:r>
          </a:p>
          <a:p>
            <a:pPr marL="285750" indent="-285750">
              <a:buFontTx/>
              <a:buChar char="-"/>
            </a:pPr>
            <a:r>
              <a:rPr lang="ru-RU" sz="1400" baseline="0" dirty="0" smtClean="0"/>
              <a:t>коэффициент повторяемости;</a:t>
            </a:r>
          </a:p>
          <a:p>
            <a:pPr marL="285750" indent="-285750">
              <a:buFontTx/>
              <a:buChar char="-"/>
            </a:pPr>
            <a:r>
              <a:rPr lang="ru-RU" sz="1400" baseline="0" dirty="0" smtClean="0"/>
              <a:t>коэффициент взаимной унификации для группы изделий.</a:t>
            </a:r>
          </a:p>
          <a:p>
            <a:pPr marL="0" indent="0">
              <a:buFontTx/>
              <a:buNone/>
            </a:pPr>
            <a:r>
              <a:rPr lang="ru-RU" sz="1400" baseline="0" dirty="0" smtClean="0"/>
              <a:t>Патентно-правовые – патентная защита и чистота продукции;</a:t>
            </a:r>
          </a:p>
          <a:p>
            <a:pPr marL="0" indent="0">
              <a:buFontTx/>
              <a:buNone/>
            </a:pPr>
            <a:r>
              <a:rPr lang="ru-RU" sz="1400" baseline="0" dirty="0" smtClean="0"/>
              <a:t>Экономические – затраты на разработку, изготовление, потребление продукции; экономическая эффективность производства продукции и применения:</a:t>
            </a:r>
          </a:p>
          <a:p>
            <a:pPr marL="285750" indent="-285750">
              <a:buFontTx/>
              <a:buChar char="-"/>
            </a:pPr>
            <a:r>
              <a:rPr lang="ru-RU" sz="1400" baseline="0" dirty="0" smtClean="0"/>
              <a:t>окупаемость дополнительных затрат;</a:t>
            </a:r>
          </a:p>
          <a:p>
            <a:pPr marL="285750" indent="-285750">
              <a:buFontTx/>
              <a:buChar char="-"/>
            </a:pPr>
            <a:r>
              <a:rPr lang="ru-RU" sz="1400" baseline="0" dirty="0" smtClean="0"/>
              <a:t>дополнительные затраты на повышение качества;</a:t>
            </a:r>
          </a:p>
          <a:p>
            <a:pPr marL="285750" indent="-285750">
              <a:buFontTx/>
              <a:buChar char="-"/>
            </a:pPr>
            <a:r>
              <a:rPr lang="ru-RU" sz="1400" baseline="0" dirty="0" smtClean="0"/>
              <a:t>зависимость числа продаж от качества продукции;</a:t>
            </a:r>
          </a:p>
          <a:p>
            <a:pPr marL="285750" indent="-285750">
              <a:buFontTx/>
              <a:buChar char="-"/>
            </a:pPr>
            <a:r>
              <a:rPr lang="ru-RU" sz="1400" baseline="0" dirty="0" smtClean="0"/>
              <a:t>эффективность повышения качества тары и упаковки при продаже товара …..</a:t>
            </a:r>
          </a:p>
          <a:p>
            <a:pPr marL="0" indent="0">
              <a:buFontTx/>
              <a:buNone/>
            </a:pPr>
            <a:r>
              <a:rPr lang="ru-RU" sz="1400" baseline="0" dirty="0" smtClean="0"/>
              <a:t>Экологические – уровень воздействия на окружающую среду при эксплуатации или потреблении.</a:t>
            </a:r>
          </a:p>
          <a:p>
            <a:pPr marL="285750" indent="-285750">
              <a:buFontTx/>
              <a:buChar char="-"/>
            </a:pPr>
            <a:endParaRPr lang="ru-RU" sz="1400" baseline="0" dirty="0" smtClean="0"/>
          </a:p>
          <a:p>
            <a:pPr marL="285750" indent="-285750">
              <a:buFontTx/>
              <a:buChar char="-"/>
            </a:pPr>
            <a:endParaRPr lang="ru-RU" sz="1400" baseline="0" dirty="0" smtClean="0"/>
          </a:p>
          <a:p>
            <a:pPr marL="0" indent="0">
              <a:buFontTx/>
              <a:buNone/>
            </a:pPr>
            <a:endParaRPr lang="ru-RU" sz="1400" baseline="0" dirty="0" smtClean="0"/>
          </a:p>
          <a:p>
            <a:pPr marL="285750" indent="-285750">
              <a:buFontTx/>
              <a:buChar char="-"/>
            </a:pPr>
            <a:endParaRPr lang="ru-RU" sz="1400" baseline="0" dirty="0" smtClean="0"/>
          </a:p>
          <a:p>
            <a:pPr marL="285750" indent="-285750">
              <a:buFontTx/>
              <a:buChar char="-"/>
            </a:pPr>
            <a:endParaRPr lang="ru-RU" sz="1400" baseline="0" dirty="0" smtClean="0"/>
          </a:p>
          <a:p>
            <a:endParaRPr lang="ru-RU" sz="2000" dirty="0"/>
          </a:p>
        </p:txBody>
      </p:sp>
      <p:sp>
        <p:nvSpPr>
          <p:cNvPr id="4" name="Номер слайда 3"/>
          <p:cNvSpPr>
            <a:spLocks noGrp="1"/>
          </p:cNvSpPr>
          <p:nvPr>
            <p:ph type="sldNum" sz="quarter" idx="10"/>
          </p:nvPr>
        </p:nvSpPr>
        <p:spPr/>
        <p:txBody>
          <a:bodyPr/>
          <a:lstStyle/>
          <a:p>
            <a:fld id="{A0B33F0E-B86C-3543-837F-DE8706AED3EC}" type="slidenum">
              <a:rPr lang="ru-RU" smtClean="0"/>
              <a:t>5</a:t>
            </a:fld>
            <a:endParaRPr lang="ru-RU"/>
          </a:p>
        </p:txBody>
      </p:sp>
    </p:spTree>
    <p:extLst>
      <p:ext uri="{BB962C8B-B14F-4D97-AF65-F5344CB8AC3E}">
        <p14:creationId xmlns:p14="http://schemas.microsoft.com/office/powerpoint/2010/main" val="3440381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dirty="0" smtClean="0"/>
              <a:t>Статистические методы – эффективный инструмент сбора и анализа информации о качестве, позволяющий с заданной точностью и достоверностью выполнить оценку качества с выработкой оптимальных управленческих решений.</a:t>
            </a:r>
            <a:endParaRPr lang="ru-RU" sz="2400" dirty="0" smtClean="0"/>
          </a:p>
          <a:p>
            <a:r>
              <a:rPr lang="ru-RU" sz="1200" kern="1200" dirty="0" smtClean="0">
                <a:solidFill>
                  <a:schemeClr val="tx1"/>
                </a:solidFill>
                <a:latin typeface="+mn-lt"/>
                <a:ea typeface="+mn-ea"/>
                <a:cs typeface="+mn-cs"/>
              </a:rPr>
              <a:t>Проблемами сбора, обработки и анализа результатов производственной деятельности занимается математическая статистика, которая включает в себя большое количество не только известных методов, но и современных инструментов (как модно в последние годы называть методы) анализа и выявления дефектов. К таким методам можно отнести корреляционный и регрессионный анализы, проверку статистических гипотез, факторный анализ, анализ временных рядов, анализ безотказности и т. д.</a:t>
            </a:r>
          </a:p>
          <a:p>
            <a:r>
              <a:rPr lang="ru-RU" sz="1200" kern="1200" dirty="0" smtClean="0">
                <a:solidFill>
                  <a:schemeClr val="tx1"/>
                </a:solidFill>
                <a:latin typeface="+mn-lt"/>
                <a:ea typeface="+mn-ea"/>
                <a:cs typeface="+mn-cs"/>
              </a:rPr>
              <a:t>Большое распространение в управлении качеством (под влиянием японских специалистов) получили семь простых методов, применение которых не требует высокой квалификации персонала и позволяет охватить анализ причины большинства возникающих на производстве дефектов. В настоящем пособии эти методы включены в различные разделы, исходя из целесообразности их применения.</a:t>
            </a:r>
          </a:p>
          <a:p>
            <a:r>
              <a:rPr lang="ru-RU" sz="1200" kern="1200" dirty="0" smtClean="0">
                <a:solidFill>
                  <a:schemeClr val="tx1"/>
                </a:solidFill>
                <a:latin typeface="+mn-lt"/>
                <a:ea typeface="+mn-ea"/>
                <a:cs typeface="+mn-cs"/>
              </a:rPr>
              <a:t>Большое внимание уделяется практическому приложению математической статистики для решения конкретных производственных задач, особенно при анализе качества процессов.</a:t>
            </a:r>
          </a:p>
          <a:p>
            <a:r>
              <a:rPr lang="ru-RU" sz="1200" u="sng" kern="1200" dirty="0" smtClean="0">
                <a:solidFill>
                  <a:schemeClr val="tx1"/>
                </a:solidFill>
                <a:latin typeface="+mn-lt"/>
                <a:ea typeface="+mn-ea"/>
                <a:cs typeface="+mn-cs"/>
              </a:rPr>
              <a:t>систем управления качеством роль статистических методов в управлении качеством непрерывно возрастает. Именно широкое применение в производстве продукции статистических методов на первых этапах борьбы за качество (50-е годы) позволило японским предприятиям очень быстро выйти в лидеры мировой экономики.</a:t>
            </a:r>
          </a:p>
          <a:p>
            <a:r>
              <a:rPr lang="ru-RU" sz="1200" u="sng" kern="1200" dirty="0" smtClean="0">
                <a:solidFill>
                  <a:schemeClr val="tx1"/>
                </a:solidFill>
                <a:latin typeface="+mn-lt"/>
                <a:ea typeface="+mn-ea"/>
                <a:cs typeface="+mn-cs"/>
              </a:rPr>
              <a:t>Конкурентоспособность российских предприятий будет так же во многом зависеть от масштаба обучения персонала методам статистического управления качеством и их систематического применения на практике.</a:t>
            </a:r>
          </a:p>
          <a:p>
            <a:r>
              <a:rPr lang="ru-RU" sz="1200" kern="1200" dirty="0" smtClean="0">
                <a:solidFill>
                  <a:schemeClr val="tx1"/>
                </a:solidFill>
                <a:latin typeface="+mn-lt"/>
                <a:ea typeface="+mn-ea"/>
                <a:cs typeface="+mn-cs"/>
              </a:rPr>
              <a:t>Понятие о статистических методах качества</a:t>
            </a:r>
          </a:p>
          <a:p>
            <a:r>
              <a:rPr lang="ru-RU" sz="1200" kern="1200" dirty="0" smtClean="0">
                <a:solidFill>
                  <a:schemeClr val="tx1"/>
                </a:solidFill>
                <a:latin typeface="+mn-lt"/>
                <a:ea typeface="+mn-ea"/>
                <a:cs typeface="+mn-cs"/>
              </a:rPr>
              <a:t>Понятие "управление качеством" как наука возникло в конце 19-го столетия, с переходом промышленного производства на принципы разделения труда. Принцип разделения труда потребовал решения проблемы взаимозаменяемости и точности производства. До этого при ремесленном способе производстве продукции обеспечение точности готового продукта производилось по образцам или методами подгонки сопрягаемых деталей и узлов. Учитывая значительные вариации параметров процесса, становилось ясно, что нужен критерий качества производства продукции, позволяющий ограничить отклонения размеров при массовом изготовлении деталей.</a:t>
            </a:r>
          </a:p>
          <a:p>
            <a:r>
              <a:rPr lang="ru-RU" sz="1200" kern="1200" dirty="0" smtClean="0">
                <a:solidFill>
                  <a:schemeClr val="tx1"/>
                </a:solidFill>
                <a:latin typeface="+mn-lt"/>
                <a:ea typeface="+mn-ea"/>
                <a:cs typeface="+mn-cs"/>
              </a:rPr>
              <a:t>В качестве такого критерия </a:t>
            </a:r>
            <a:r>
              <a:rPr lang="ru-RU" sz="1200" kern="1200" dirty="0" err="1" smtClean="0">
                <a:solidFill>
                  <a:schemeClr val="tx1"/>
                </a:solidFill>
                <a:latin typeface="+mn-lt"/>
                <a:ea typeface="+mn-ea"/>
                <a:cs typeface="+mn-cs"/>
              </a:rPr>
              <a:t>Ф.Тейлором</a:t>
            </a:r>
            <a:r>
              <a:rPr lang="ru-RU" sz="1200" kern="1200" dirty="0" smtClean="0">
                <a:solidFill>
                  <a:schemeClr val="tx1"/>
                </a:solidFill>
                <a:latin typeface="+mn-lt"/>
                <a:ea typeface="+mn-ea"/>
                <a:cs typeface="+mn-cs"/>
              </a:rPr>
              <a:t> были предложены интервалы, устанавливающие пределы отклонений параметров в виде нижних и верхних границ. Поле значений такого интервала стали называть допуском.</a:t>
            </a:r>
          </a:p>
          <a:p>
            <a:r>
              <a:rPr lang="ru-RU" sz="1200" kern="1200" dirty="0" smtClean="0">
                <a:solidFill>
                  <a:schemeClr val="tx1"/>
                </a:solidFill>
                <a:latin typeface="+mn-lt"/>
                <a:ea typeface="+mn-ea"/>
                <a:cs typeface="+mn-cs"/>
              </a:rPr>
              <a:t>Установление допуска привело к противостоянию интересов конструкторов и производственников: одним ужесточение допуска обеспечивало повышение качества соединения элементов конструкции, другим – создавало сложности с созданием технологической системы, обеспечивающей требуемые значения вариаций процесса. Очевидно также, что при наличии разрешенных границ допуска у изготовителей не было мотивации "держать" показатели (параметры) изделия как можно ближе к номинальному значению параметра, это приводило к выходу значений параметра за пределы допуска.</a:t>
            </a:r>
          </a:p>
          <a:p>
            <a:r>
              <a:rPr lang="ru-RU" sz="1200" kern="1200" dirty="0" smtClean="0">
                <a:solidFill>
                  <a:schemeClr val="tx1"/>
                </a:solidFill>
                <a:latin typeface="+mn-lt"/>
                <a:ea typeface="+mn-ea"/>
                <a:cs typeface="+mn-cs"/>
              </a:rPr>
              <a:t>В тоже время (начало 20-х годов прошлого столетия) некоторых специалистов в промышленности заинтересовало, можно ли предсказать выход параметра за пределы допуска. И они стали уделять основное внимание не самому факту брака продукции, а поведению технологического процесса, в результате которого возникает этот брак или отклонение параметра от установленного допуска. В результате исследования вариабельности технологических процессов появились статистические  HYPERLINK "</a:t>
            </a:r>
            <a:r>
              <a:rPr lang="ru-RU" sz="1200" kern="1200" dirty="0" err="1" smtClean="0">
                <a:solidFill>
                  <a:schemeClr val="tx1"/>
                </a:solidFill>
                <a:latin typeface="+mn-lt"/>
                <a:ea typeface="+mn-ea"/>
                <a:cs typeface="+mn-cs"/>
              </a:rPr>
              <a:t>http</a:t>
            </a:r>
            <a:r>
              <a:rPr lang="ru-RU" sz="1200" kern="1200" dirty="0" smtClean="0">
                <a:solidFill>
                  <a:schemeClr val="tx1"/>
                </a:solidFill>
                <a:latin typeface="+mn-lt"/>
                <a:ea typeface="+mn-ea"/>
                <a:cs typeface="+mn-cs"/>
              </a:rPr>
              <a:t>://</a:t>
            </a:r>
            <a:r>
              <a:rPr lang="ru-RU" sz="1200" kern="1200" dirty="0" err="1" smtClean="0">
                <a:solidFill>
                  <a:schemeClr val="tx1"/>
                </a:solidFill>
                <a:latin typeface="+mn-lt"/>
                <a:ea typeface="+mn-ea"/>
                <a:cs typeface="+mn-cs"/>
              </a:rPr>
              <a:t>coolreferat.com</a:t>
            </a:r>
            <a:r>
              <a:rPr lang="ru-RU" sz="1200" kern="1200" dirty="0" smtClean="0">
                <a:solidFill>
                  <a:schemeClr val="tx1"/>
                </a:solidFill>
                <a:latin typeface="+mn-lt"/>
                <a:ea typeface="+mn-ea"/>
                <a:cs typeface="+mn-cs"/>
              </a:rPr>
              <a:t>/%D0%9C%D0%B5%D1%82%D0%BE%D0%B4%D1%8B_%D1%83%D0%BF%D1%80%D0%B0%D0%B2%D0%BB%D0%B5%D0%BD%D0%B8%D1%8F" </a:t>
            </a:r>
            <a:r>
              <a:rPr lang="ru-RU" sz="1200" u="sng" kern="1200" dirty="0" smtClean="0">
                <a:solidFill>
                  <a:schemeClr val="tx1"/>
                </a:solidFill>
                <a:latin typeface="+mn-lt"/>
                <a:ea typeface="+mn-ea"/>
                <a:cs typeface="+mn-cs"/>
              </a:rPr>
              <a:t>методы управления процессами. Родоначальником этих методов был </a:t>
            </a:r>
            <a:r>
              <a:rPr lang="ru-RU" sz="1200" u="sng" kern="1200" dirty="0" err="1" smtClean="0">
                <a:solidFill>
                  <a:schemeClr val="tx1"/>
                </a:solidFill>
                <a:latin typeface="+mn-lt"/>
                <a:ea typeface="+mn-ea"/>
                <a:cs typeface="+mn-cs"/>
              </a:rPr>
              <a:t>В.Шухарт</a:t>
            </a:r>
            <a:r>
              <a:rPr lang="ru-RU" sz="1200" u="sng" kern="1200" dirty="0" smtClean="0">
                <a:solidFill>
                  <a:schemeClr val="tx1"/>
                </a:solidFill>
                <a:latin typeface="+mn-lt"/>
                <a:ea typeface="+mn-ea"/>
                <a:cs typeface="+mn-cs"/>
              </a:rPr>
              <a:t>.</a:t>
            </a:r>
          </a:p>
          <a:p>
            <a:r>
              <a:rPr lang="ru-RU" sz="1200" u="sng" kern="1200" dirty="0" smtClean="0">
                <a:solidFill>
                  <a:schemeClr val="tx1"/>
                </a:solidFill>
                <a:latin typeface="+mn-lt"/>
                <a:ea typeface="+mn-ea"/>
                <a:cs typeface="+mn-cs"/>
              </a:rPr>
              <a:t>Одновременно с этим большое внимание уделялось разработке теории выборочного контроля продукции. Первые работы в этой области появились в конце 20-х годов в США, автором их был </a:t>
            </a:r>
            <a:r>
              <a:rPr lang="ru-RU" sz="1200" u="sng" kern="1200" dirty="0" err="1" smtClean="0">
                <a:solidFill>
                  <a:schemeClr val="tx1"/>
                </a:solidFill>
                <a:latin typeface="+mn-lt"/>
                <a:ea typeface="+mn-ea"/>
                <a:cs typeface="+mn-cs"/>
              </a:rPr>
              <a:t>Г.Додж</a:t>
            </a:r>
            <a:r>
              <a:rPr lang="ru-RU" sz="1200" u="sng" kern="1200" dirty="0" smtClean="0">
                <a:solidFill>
                  <a:schemeClr val="tx1"/>
                </a:solidFill>
                <a:latin typeface="+mn-lt"/>
                <a:ea typeface="+mn-ea"/>
                <a:cs typeface="+mn-cs"/>
              </a:rPr>
              <a:t>, ставший впоследствии известным американским ученым.</a:t>
            </a:r>
          </a:p>
          <a:p>
            <a:r>
              <a:rPr lang="ru-RU" sz="1200" u="sng" kern="1200" dirty="0" smtClean="0">
                <a:solidFill>
                  <a:schemeClr val="tx1"/>
                </a:solidFill>
                <a:latin typeface="+mn-lt"/>
                <a:ea typeface="+mn-ea"/>
                <a:cs typeface="+mn-cs"/>
              </a:rPr>
              <a:t>С момента зарождения статистических методов</a:t>
            </a:r>
            <a:r>
              <a:rPr lang="ru-RU" sz="1200" u="sng" kern="1200" smtClean="0">
                <a:solidFill>
                  <a:schemeClr val="tx1"/>
                </a:solidFill>
                <a:latin typeface="+mn-lt"/>
                <a:ea typeface="+mn-ea"/>
                <a:cs typeface="+mn-cs"/>
              </a:rPr>
              <a:t> контроля </a:t>
            </a:r>
            <a:r>
              <a:rPr lang="ru-RU" sz="1200" u="sng" kern="1200" dirty="0" smtClean="0">
                <a:solidFill>
                  <a:schemeClr val="tx1"/>
                </a:solidFill>
                <a:latin typeface="+mn-lt"/>
                <a:ea typeface="+mn-ea"/>
                <a:cs typeface="+mn-cs"/>
              </a:rPr>
              <a:t>качества специалисты понимали, что качество продукции формируется в результате сложных процессов, на результативность которых оказывают влияние множество материальных факторов и ошибки работников. Поэтому для обеспечения требуемого уровня качества нужно уметь управлять всеми влияющими факторами, определять возможные варианты реализации качества, научиться его прогнозировать и оценивать потребность объектов того или иного качества.</a:t>
            </a:r>
          </a:p>
          <a:p>
            <a:r>
              <a:rPr lang="ru-RU" sz="1200" u="sng" kern="1200" dirty="0" smtClean="0">
                <a:solidFill>
                  <a:schemeClr val="tx1"/>
                </a:solidFill>
                <a:latin typeface="+mn-lt"/>
                <a:ea typeface="+mn-ea"/>
                <a:cs typeface="+mn-cs"/>
              </a:rPr>
              <a:t>В послевоенное время и в США, и в Европе появились национальные стандарты по качеству. Центральная роль в разработке нормативных документов в области качества принадлежит Международной организации по стандартизации (ISO). Начиная с 90-х годов, идеи теории вариаций, статистического управления процессами (SPC) овладели не только специалистами-математиками, но и стали неотъемлемыми инструментами менеджеров и работников служб качества.</a:t>
            </a:r>
          </a:p>
          <a:p>
            <a:r>
              <a:rPr lang="ru-RU" sz="1200" u="sng" kern="1200" dirty="0" smtClean="0">
                <a:solidFill>
                  <a:schemeClr val="tx1"/>
                </a:solidFill>
                <a:latin typeface="+mn-lt"/>
                <a:ea typeface="+mn-ea"/>
                <a:cs typeface="+mn-cs"/>
              </a:rPr>
              <a:t>Большой толчок дальнейшему развитию принципов управления качеством дал японский ученый </a:t>
            </a:r>
            <a:r>
              <a:rPr lang="ru-RU" sz="1200" u="sng" kern="1200" dirty="0" err="1" smtClean="0">
                <a:solidFill>
                  <a:schemeClr val="tx1"/>
                </a:solidFill>
                <a:latin typeface="+mn-lt"/>
                <a:ea typeface="+mn-ea"/>
                <a:cs typeface="+mn-cs"/>
              </a:rPr>
              <a:t>Г.Тагути</a:t>
            </a:r>
            <a:r>
              <a:rPr lang="ru-RU" sz="1200" u="sng" kern="1200" dirty="0" smtClean="0">
                <a:solidFill>
                  <a:schemeClr val="tx1"/>
                </a:solidFill>
                <a:latin typeface="+mn-lt"/>
                <a:ea typeface="+mn-ea"/>
                <a:cs typeface="+mn-cs"/>
              </a:rPr>
              <a:t>. Он предложил учитывать вариации свойств продукции на разных этапах ее разработки, что для менеджмента качества явилось революционной идеей. По </a:t>
            </a:r>
            <a:r>
              <a:rPr lang="ru-RU" sz="1200" u="sng" kern="1200" dirty="0" err="1" smtClean="0">
                <a:solidFill>
                  <a:schemeClr val="tx1"/>
                </a:solidFill>
                <a:latin typeface="+mn-lt"/>
                <a:ea typeface="+mn-ea"/>
                <a:cs typeface="+mn-cs"/>
              </a:rPr>
              <a:t>Тагути</a:t>
            </a:r>
            <a:r>
              <a:rPr lang="ru-RU" sz="1200" u="sng" kern="1200" dirty="0" smtClean="0">
                <a:solidFill>
                  <a:schemeClr val="tx1"/>
                </a:solidFill>
                <a:latin typeface="+mn-lt"/>
                <a:ea typeface="+mn-ea"/>
                <a:cs typeface="+mn-cs"/>
              </a:rPr>
              <a:t> нужно было установить те сочетания параметров изделий и процессов, которые приводили к минимуму вариаций процессов. Эти процессы, которые стали называть робастными, были устойчивы к вариациям входных параметров процессов.</a:t>
            </a:r>
          </a:p>
          <a:p>
            <a:r>
              <a:rPr lang="ru-RU" sz="1200" u="sng" kern="1200" dirty="0" smtClean="0">
                <a:solidFill>
                  <a:schemeClr val="tx1"/>
                </a:solidFill>
                <a:latin typeface="+mn-lt"/>
                <a:ea typeface="+mn-ea"/>
                <a:cs typeface="+mn-cs"/>
              </a:rPr>
              <a:t>Используемые в сегодняшней практике предприятий статистические методы можно подразделить на следующие категории:</a:t>
            </a:r>
          </a:p>
          <a:p>
            <a:r>
              <a:rPr lang="ru-RU" sz="1200" u="sng" kern="1200" dirty="0" smtClean="0">
                <a:solidFill>
                  <a:schemeClr val="tx1"/>
                </a:solidFill>
                <a:latin typeface="+mn-lt"/>
                <a:ea typeface="+mn-ea"/>
                <a:cs typeface="+mn-cs"/>
              </a:rPr>
              <a:t>- методы высокого уровня сложности, которые используются разработчиками систем управления предприятием или процессами. К ним относятся методы кластерного анализа, адаптивные робастные статистики и др.;</a:t>
            </a:r>
          </a:p>
          <a:p>
            <a:r>
              <a:rPr lang="ru-RU" sz="1200" u="sng" kern="1200" dirty="0" smtClean="0">
                <a:solidFill>
                  <a:schemeClr val="tx1"/>
                </a:solidFill>
                <a:latin typeface="+mn-lt"/>
                <a:ea typeface="+mn-ea"/>
                <a:cs typeface="+mn-cs"/>
              </a:rPr>
              <a:t>- методы специальные, которые используются при разработке операций технического контроля, планировании промышленных экспериментов, расчетах на точность и надежность и т.д.;</a:t>
            </a:r>
          </a:p>
          <a:p>
            <a:r>
              <a:rPr lang="ru-RU" sz="1200" u="sng" kern="1200" dirty="0" smtClean="0">
                <a:solidFill>
                  <a:schemeClr val="tx1"/>
                </a:solidFill>
                <a:latin typeface="+mn-lt"/>
                <a:ea typeface="+mn-ea"/>
                <a:cs typeface="+mn-cs"/>
              </a:rPr>
              <a:t>- методы общего назначения, в разработку которых большой вклад внесли японские специалисты. К ним относятся "Семь простых методов" (или "Семь инструментов качества"), включающие в себя контрольные листки; метод расслоения; графики; диаграммы Парето; диаграммы </a:t>
            </a:r>
            <a:r>
              <a:rPr lang="ru-RU" sz="1200" u="sng" kern="1200" dirty="0" err="1" smtClean="0">
                <a:solidFill>
                  <a:schemeClr val="tx1"/>
                </a:solidFill>
                <a:latin typeface="+mn-lt"/>
                <a:ea typeface="+mn-ea"/>
                <a:cs typeface="+mn-cs"/>
              </a:rPr>
              <a:t>Исикавы</a:t>
            </a:r>
            <a:r>
              <a:rPr lang="ru-RU" sz="1200" u="sng" kern="1200" dirty="0" smtClean="0">
                <a:solidFill>
                  <a:schemeClr val="tx1"/>
                </a:solidFill>
                <a:latin typeface="+mn-lt"/>
                <a:ea typeface="+mn-ea"/>
                <a:cs typeface="+mn-cs"/>
              </a:rPr>
              <a:t>; гистограммы; контрольные карты.</a:t>
            </a:r>
          </a:p>
          <a:p>
            <a:r>
              <a:rPr lang="ru-RU" sz="1200" u="sng" kern="1200" dirty="0" smtClean="0">
                <a:solidFill>
                  <a:schemeClr val="tx1"/>
                </a:solidFill>
                <a:latin typeface="+mn-lt"/>
                <a:ea typeface="+mn-ea"/>
                <a:cs typeface="+mn-cs"/>
              </a:rPr>
              <a:t>В настоящее время по статистическим методам имеется обширная литература и пакеты прикладных компьютерных программ, по разработке которых отечественные научные школы по теории вероятностей занимают ведущее место в мире.</a:t>
            </a:r>
          </a:p>
          <a:p>
            <a:r>
              <a:rPr lang="ru-RU" sz="1200" u="sng" kern="1200" dirty="0" smtClean="0">
                <a:solidFill>
                  <a:schemeClr val="tx1"/>
                </a:solidFill>
                <a:latin typeface="+mn-lt"/>
                <a:ea typeface="+mn-ea"/>
                <a:cs typeface="+mn-cs"/>
              </a:rPr>
              <a:t>Из существующих статистических методов наиболее распространенными являются:</a:t>
            </a:r>
          </a:p>
          <a:p>
            <a:r>
              <a:rPr lang="ru-RU" sz="1200" u="sng" kern="1200" dirty="0" smtClean="0">
                <a:solidFill>
                  <a:schemeClr val="tx1"/>
                </a:solidFill>
                <a:latin typeface="+mn-lt"/>
                <a:ea typeface="+mn-ea"/>
                <a:cs typeface="+mn-cs"/>
              </a:rPr>
              <a:t>1) описательная статистика;</a:t>
            </a:r>
          </a:p>
          <a:p>
            <a:r>
              <a:rPr lang="ru-RU" sz="1200" u="sng" kern="1200" dirty="0" smtClean="0">
                <a:solidFill>
                  <a:schemeClr val="tx1"/>
                </a:solidFill>
                <a:latin typeface="+mn-lt"/>
                <a:ea typeface="+mn-ea"/>
                <a:cs typeface="+mn-cs"/>
              </a:rPr>
              <a:t>2) планирование экспериментов;</a:t>
            </a:r>
          </a:p>
          <a:p>
            <a:r>
              <a:rPr lang="ru-RU" sz="1200" u="sng" kern="1200" dirty="0" smtClean="0">
                <a:solidFill>
                  <a:schemeClr val="tx1"/>
                </a:solidFill>
                <a:latin typeface="+mn-lt"/>
                <a:ea typeface="+mn-ea"/>
                <a:cs typeface="+mn-cs"/>
              </a:rPr>
              <a:t>3) проверка гипотез;</a:t>
            </a:r>
          </a:p>
          <a:p>
            <a:r>
              <a:rPr lang="ru-RU" sz="1200" u="sng" kern="1200" dirty="0" smtClean="0">
                <a:solidFill>
                  <a:schemeClr val="tx1"/>
                </a:solidFill>
                <a:latin typeface="+mn-lt"/>
                <a:ea typeface="+mn-ea"/>
                <a:cs typeface="+mn-cs"/>
              </a:rPr>
              <a:t>4) регрессионный анализ;</a:t>
            </a:r>
          </a:p>
          <a:p>
            <a:r>
              <a:rPr lang="ru-RU" sz="1200" u="sng" kern="1200" dirty="0" smtClean="0">
                <a:solidFill>
                  <a:schemeClr val="tx1"/>
                </a:solidFill>
                <a:latin typeface="+mn-lt"/>
                <a:ea typeface="+mn-ea"/>
                <a:cs typeface="+mn-cs"/>
              </a:rPr>
              <a:t>5) корреляционный анализ;</a:t>
            </a:r>
          </a:p>
          <a:p>
            <a:r>
              <a:rPr lang="ru-RU" sz="1200" u="sng" kern="1200" dirty="0" smtClean="0">
                <a:solidFill>
                  <a:schemeClr val="tx1"/>
                </a:solidFill>
                <a:latin typeface="+mn-lt"/>
                <a:ea typeface="+mn-ea"/>
                <a:cs typeface="+mn-cs"/>
              </a:rPr>
              <a:t>6) выборочный контроль;</a:t>
            </a:r>
          </a:p>
          <a:p>
            <a:r>
              <a:rPr lang="ru-RU" sz="1200" u="sng" kern="1200" dirty="0" smtClean="0">
                <a:solidFill>
                  <a:schemeClr val="tx1"/>
                </a:solidFill>
                <a:latin typeface="+mn-lt"/>
                <a:ea typeface="+mn-ea"/>
                <a:cs typeface="+mn-cs"/>
              </a:rPr>
              <a:t>7) факторный анализ;</a:t>
            </a:r>
          </a:p>
          <a:p>
            <a:r>
              <a:rPr lang="ru-RU" sz="1200" u="sng" kern="1200" dirty="0" smtClean="0">
                <a:solidFill>
                  <a:schemeClr val="tx1"/>
                </a:solidFill>
                <a:latin typeface="+mn-lt"/>
                <a:ea typeface="+mn-ea"/>
                <a:cs typeface="+mn-cs"/>
              </a:rPr>
              <a:t>8) анализ временных рядов;</a:t>
            </a:r>
          </a:p>
          <a:p>
            <a:r>
              <a:rPr lang="ru-RU" sz="1200" u="sng" kern="1200" dirty="0" smtClean="0">
                <a:solidFill>
                  <a:schemeClr val="tx1"/>
                </a:solidFill>
                <a:latin typeface="+mn-lt"/>
                <a:ea typeface="+mn-ea"/>
                <a:cs typeface="+mn-cs"/>
              </a:rPr>
              <a:t>9) статистическое установление допуска;</a:t>
            </a:r>
          </a:p>
          <a:p>
            <a:r>
              <a:rPr lang="ru-RU" sz="1200" u="sng" kern="1200" dirty="0" smtClean="0">
                <a:solidFill>
                  <a:schemeClr val="tx1"/>
                </a:solidFill>
                <a:latin typeface="+mn-lt"/>
                <a:ea typeface="+mn-ea"/>
                <a:cs typeface="+mn-cs"/>
              </a:rPr>
              <a:t>10) анализ точности измерений;</a:t>
            </a:r>
          </a:p>
          <a:p>
            <a:r>
              <a:rPr lang="ru-RU" sz="1200" u="sng" kern="1200" dirty="0" smtClean="0">
                <a:solidFill>
                  <a:schemeClr val="tx1"/>
                </a:solidFill>
                <a:latin typeface="+mn-lt"/>
                <a:ea typeface="+mn-ea"/>
                <a:cs typeface="+mn-cs"/>
              </a:rPr>
              <a:t>11) статистический контроль процессов;</a:t>
            </a:r>
          </a:p>
          <a:p>
            <a:r>
              <a:rPr lang="ru-RU" sz="1200" u="sng" kern="1200" dirty="0" smtClean="0">
                <a:solidFill>
                  <a:schemeClr val="tx1"/>
                </a:solidFill>
                <a:latin typeface="+mn-lt"/>
                <a:ea typeface="+mn-ea"/>
                <a:cs typeface="+mn-cs"/>
              </a:rPr>
              <a:t>12) статистическое регулирование процессов;</a:t>
            </a:r>
          </a:p>
          <a:p>
            <a:r>
              <a:rPr lang="ru-RU" sz="1200" u="sng" kern="1200" dirty="0" smtClean="0">
                <a:solidFill>
                  <a:schemeClr val="tx1"/>
                </a:solidFill>
                <a:latin typeface="+mn-lt"/>
                <a:ea typeface="+mn-ea"/>
                <a:cs typeface="+mn-cs"/>
              </a:rPr>
              <a:t>13) анализ безотказности;</a:t>
            </a:r>
          </a:p>
          <a:p>
            <a:r>
              <a:rPr lang="ru-RU" sz="1200" u="sng" kern="1200" dirty="0" smtClean="0">
                <a:solidFill>
                  <a:schemeClr val="tx1"/>
                </a:solidFill>
                <a:latin typeface="+mn-lt"/>
                <a:ea typeface="+mn-ea"/>
                <a:cs typeface="+mn-cs"/>
              </a:rPr>
              <a:t>14) анализ причин несоответствий;</a:t>
            </a:r>
          </a:p>
          <a:p>
            <a:r>
              <a:rPr lang="ru-RU" sz="1200" u="sng" kern="1200" dirty="0" smtClean="0">
                <a:solidFill>
                  <a:schemeClr val="tx1"/>
                </a:solidFill>
                <a:latin typeface="+mn-lt"/>
                <a:ea typeface="+mn-ea"/>
                <a:cs typeface="+mn-cs"/>
              </a:rPr>
              <a:t>15) анализ возможностей процесса (гистограммы).</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6</a:t>
            </a:fld>
            <a:endParaRPr lang="ru-RU"/>
          </a:p>
        </p:txBody>
      </p:sp>
    </p:spTree>
    <p:extLst>
      <p:ext uri="{BB962C8B-B14F-4D97-AF65-F5344CB8AC3E}">
        <p14:creationId xmlns:p14="http://schemas.microsoft.com/office/powerpoint/2010/main" val="1006347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Выявление и анализ проблем на</a:t>
            </a:r>
            <a:r>
              <a:rPr lang="ru-RU" baseline="0" dirty="0" smtClean="0"/>
              <a:t> примерах тематики диссертационных работ.</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7</a:t>
            </a:fld>
            <a:endParaRPr lang="ru-RU"/>
          </a:p>
        </p:txBody>
      </p:sp>
    </p:spTree>
    <p:extLst>
      <p:ext uri="{BB962C8B-B14F-4D97-AF65-F5344CB8AC3E}">
        <p14:creationId xmlns:p14="http://schemas.microsoft.com/office/powerpoint/2010/main" val="1576557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8</a:t>
            </a:fld>
            <a:endParaRPr lang="ru-RU"/>
          </a:p>
        </p:txBody>
      </p:sp>
    </p:spTree>
    <p:extLst>
      <p:ext uri="{BB962C8B-B14F-4D97-AF65-F5344CB8AC3E}">
        <p14:creationId xmlns:p14="http://schemas.microsoft.com/office/powerpoint/2010/main" val="1999594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Задание 1 на слайде № 28                                                                                                                                                                                                                                                                                                                                   Диаграмма Парето – это особая форма вертикального столбикового графика, позволяющая определить проблемы и порядок их решения.</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9</a:t>
            </a:fld>
            <a:endParaRPr lang="ru-RU"/>
          </a:p>
        </p:txBody>
      </p:sp>
    </p:spTree>
    <p:extLst>
      <p:ext uri="{BB962C8B-B14F-4D97-AF65-F5344CB8AC3E}">
        <p14:creationId xmlns:p14="http://schemas.microsoft.com/office/powerpoint/2010/main" val="2532351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Задание  1.1.3                Слайд № 28          Контрольные карты</a:t>
            </a:r>
          </a:p>
          <a:p>
            <a:r>
              <a:rPr lang="ru-RU" sz="1200" b="0" kern="1200" dirty="0" smtClean="0">
                <a:solidFill>
                  <a:schemeClr val="tx1"/>
                </a:solidFill>
                <a:latin typeface="+mn-lt"/>
                <a:ea typeface="+mn-ea"/>
                <a:cs typeface="+mn-cs"/>
              </a:rPr>
              <a:t>-  по количественному признаку;</a:t>
            </a:r>
          </a:p>
          <a:p>
            <a:r>
              <a:rPr lang="ru-RU" sz="1200" b="0" kern="1200" dirty="0" smtClean="0">
                <a:solidFill>
                  <a:schemeClr val="tx1"/>
                </a:solidFill>
                <a:latin typeface="+mn-lt"/>
                <a:ea typeface="+mn-ea"/>
                <a:cs typeface="+mn-cs"/>
              </a:rPr>
              <a:t>-  по качественному признаку.</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Контрольные карты по количественным признакам.</a:t>
            </a:r>
          </a:p>
          <a:p>
            <a:r>
              <a:rPr lang="ru-RU" sz="1200" b="0" kern="1200" dirty="0" smtClean="0">
                <a:solidFill>
                  <a:schemeClr val="tx1"/>
                </a:solidFill>
                <a:latin typeface="+mn-lt"/>
                <a:ea typeface="+mn-ea"/>
                <a:cs typeface="+mn-cs"/>
              </a:rPr>
              <a:t>       Контрольные карты используются для статистического контроля и регулирования технологического процесса. На контрольную карту наносят значения некоторой статистической характеристики (точки), рассчитываемые по данным выборок в порядке их получения, верхнюю и нижнюю контрольные границы </a:t>
            </a:r>
            <a:r>
              <a:rPr lang="ru-RU" sz="1200" b="0" kern="120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в</a:t>
            </a:r>
            <a:r>
              <a:rPr lang="ru-RU" sz="1200" b="0" kern="1200" baseline="0" dirty="0" smtClean="0">
                <a:solidFill>
                  <a:schemeClr val="tx1"/>
                </a:solidFill>
                <a:latin typeface="+mn-lt"/>
                <a:ea typeface="+mn-ea"/>
                <a:cs typeface="+mn-cs"/>
              </a:rPr>
              <a:t> (или UCL)</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 </a:t>
            </a:r>
            <a:r>
              <a:rPr lang="ru-RU" sz="1200" b="0" kern="1200" baseline="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(или LCL), верхнюю и нижнюю границы технических допусков </a:t>
            </a:r>
            <a:r>
              <a:rPr lang="ru-RU" sz="1200" b="0" kern="1200" baseline="0" dirty="0" err="1" smtClean="0">
                <a:solidFill>
                  <a:schemeClr val="tx1"/>
                </a:solidFill>
                <a:latin typeface="+mn-lt"/>
                <a:ea typeface="+mn-ea"/>
                <a:cs typeface="+mn-cs"/>
              </a:rPr>
              <a:t>Т</a:t>
            </a:r>
            <a:r>
              <a:rPr lang="ru-RU" sz="1200" b="0" kern="1200" baseline="-25000" dirty="0" err="1" smtClean="0">
                <a:solidFill>
                  <a:schemeClr val="tx1"/>
                </a:solidFill>
                <a:latin typeface="+mn-lt"/>
                <a:ea typeface="+mn-ea"/>
                <a:cs typeface="+mn-cs"/>
              </a:rPr>
              <a:t>в</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Т</a:t>
            </a:r>
            <a:r>
              <a:rPr lang="ru-RU" sz="1200" b="0" kern="1200" baseline="-25000" dirty="0" err="1"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(при их наличии), а также среднюю линию (CL). Иногда используют также предупредительные границы </a:t>
            </a:r>
            <a:r>
              <a:rPr lang="ru-RU" sz="1200" b="0" kern="1200" baseline="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п</a:t>
            </a:r>
            <a:r>
              <a:rPr lang="ru-RU" sz="1200" b="0" kern="1200" baseline="0" dirty="0" smtClean="0">
                <a:solidFill>
                  <a:schemeClr val="tx1"/>
                </a:solidFill>
                <a:latin typeface="+mn-lt"/>
                <a:ea typeface="+mn-ea"/>
                <a:cs typeface="+mn-cs"/>
              </a:rPr>
              <a:t>. Для расчёта границ и построения контрольной карты используют обычно 20...30 точек. Пример контрольной карты представлен на рисунке 4. </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Рисунок 4 –  Пример контрольной карты</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По положению точек относительно границ судят о налаженности или разлаженности технологического процесса. Обычно процесс считают разлаженным в следующих случаях:</a:t>
            </a:r>
          </a:p>
          <a:p>
            <a:r>
              <a:rPr lang="ru-RU" sz="1200" b="0" kern="1200" baseline="0" dirty="0" smtClean="0">
                <a:solidFill>
                  <a:schemeClr val="tx1"/>
                </a:solidFill>
                <a:latin typeface="+mn-lt"/>
                <a:ea typeface="+mn-ea"/>
                <a:cs typeface="+mn-cs"/>
              </a:rPr>
              <a:t>Некоторые точки выходят за контрольные пределы.</a:t>
            </a:r>
          </a:p>
          <a:p>
            <a:r>
              <a:rPr lang="ru-RU" sz="1200" b="0" kern="1200" baseline="0" dirty="0" smtClean="0">
                <a:solidFill>
                  <a:schemeClr val="tx1"/>
                </a:solidFill>
                <a:latin typeface="+mn-lt"/>
                <a:ea typeface="+mn-ea"/>
                <a:cs typeface="+mn-cs"/>
              </a:rPr>
              <a:t>Серия из семи точек оказывается по одну сторону от средней линии. Кроме того, если по одну сторону от средней линии находятся:</a:t>
            </a:r>
          </a:p>
          <a:p>
            <a:r>
              <a:rPr lang="ru-RU" sz="1200" b="0" kern="1200" baseline="0" dirty="0" smtClean="0">
                <a:solidFill>
                  <a:schemeClr val="tx1"/>
                </a:solidFill>
                <a:latin typeface="+mn-lt"/>
                <a:ea typeface="+mn-ea"/>
                <a:cs typeface="+mn-cs"/>
              </a:rPr>
              <a:t>а) десять из серии в одиннадцать  точек</a:t>
            </a:r>
          </a:p>
          <a:p>
            <a:r>
              <a:rPr lang="ru-RU" sz="1200" b="0" kern="1200" baseline="0" dirty="0" smtClean="0">
                <a:solidFill>
                  <a:schemeClr val="tx1"/>
                </a:solidFill>
                <a:latin typeface="+mn-lt"/>
                <a:ea typeface="+mn-ea"/>
                <a:cs typeface="+mn-cs"/>
              </a:rPr>
              <a:t>б) двенадцать из четырнадцати точек</a:t>
            </a:r>
          </a:p>
          <a:p>
            <a:r>
              <a:rPr lang="ru-RU" sz="1200" b="0" kern="1200" baseline="0" dirty="0" smtClean="0">
                <a:solidFill>
                  <a:schemeClr val="tx1"/>
                </a:solidFill>
                <a:latin typeface="+mn-lt"/>
                <a:ea typeface="+mn-ea"/>
                <a:cs typeface="+mn-cs"/>
              </a:rPr>
              <a:t>в) шестнадцать из двадцати точек</a:t>
            </a:r>
          </a:p>
          <a:p>
            <a:r>
              <a:rPr lang="ru-RU" sz="1200" b="0" kern="1200" baseline="0" dirty="0" smtClean="0">
                <a:solidFill>
                  <a:schemeClr val="tx1"/>
                </a:solidFill>
                <a:latin typeface="+mn-lt"/>
                <a:ea typeface="+mn-ea"/>
                <a:cs typeface="+mn-cs"/>
              </a:rPr>
              <a:t>Имеется тренд (дрейф), т.е. точки образуют непрерывно повышающуюся или непрерывно понижающуюся кривую.</a:t>
            </a:r>
          </a:p>
          <a:p>
            <a:r>
              <a:rPr lang="ru-RU" sz="1200" b="0" kern="1200" baseline="0" dirty="0" smtClean="0">
                <a:solidFill>
                  <a:schemeClr val="tx1"/>
                </a:solidFill>
                <a:latin typeface="+mn-lt"/>
                <a:ea typeface="+mn-ea"/>
                <a:cs typeface="+mn-cs"/>
              </a:rPr>
              <a:t>Две – три точки оказываются за предупредительными 2σ границами.</a:t>
            </a:r>
          </a:p>
          <a:p>
            <a:r>
              <a:rPr lang="ru-RU" sz="1200" b="0" kern="1200" baseline="0" dirty="0" smtClean="0">
                <a:solidFill>
                  <a:schemeClr val="tx1"/>
                </a:solidFill>
                <a:latin typeface="+mn-lt"/>
                <a:ea typeface="+mn-ea"/>
                <a:cs typeface="+mn-cs"/>
              </a:rPr>
              <a:t>Приближение к центральной линии. Если большинство точек находится внутри 1.5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линий, это значит, что в подгруппах смешиваются данные из различных распределений.</a:t>
            </a:r>
          </a:p>
          <a:p>
            <a:r>
              <a:rPr lang="ru-RU" sz="1200" b="0" kern="1200" baseline="0" dirty="0" smtClean="0">
                <a:solidFill>
                  <a:schemeClr val="tx1"/>
                </a:solidFill>
                <a:latin typeface="+mn-lt"/>
                <a:ea typeface="+mn-ea"/>
                <a:cs typeface="+mn-cs"/>
              </a:rPr>
              <a:t>Имеет место периодичность, т.е. то подъём, то спад с примерно одинаковыми интервалами времени.</a:t>
            </a:r>
          </a:p>
          <a:p>
            <a:r>
              <a:rPr lang="ru-RU" sz="1200" b="0" kern="1200" baseline="0" dirty="0" smtClean="0">
                <a:solidFill>
                  <a:schemeClr val="tx1"/>
                </a:solidFill>
                <a:latin typeface="+mn-lt"/>
                <a:ea typeface="+mn-ea"/>
                <a:cs typeface="+mn-cs"/>
              </a:rPr>
              <a:t>Контрольные границы шире поля допуска. В идеальном случае достаточно, чтобы контрольные границы составляли ¾ величины поля допуска.</a:t>
            </a:r>
          </a:p>
          <a:p>
            <a:r>
              <a:rPr lang="ru-RU" sz="1200" b="0" kern="1200" baseline="0" dirty="0" smtClean="0">
                <a:solidFill>
                  <a:schemeClr val="tx1"/>
                </a:solidFill>
                <a:latin typeface="+mn-lt"/>
                <a:ea typeface="+mn-ea"/>
                <a:cs typeface="+mn-cs"/>
              </a:rPr>
              <a:t>Если процесс налажен (достигнута необходимая точность и стабильность), на контрольную карту продолжают наносить точки, но через 20...30 точек пересчитывают контрольные границы. Они должны совпадать с исходными границами. Если контрольная карта показывает, что процесс разлажен, находят </a:t>
            </a:r>
            <a:r>
              <a:rPr lang="ru-RU" sz="1200" b="0" kern="1200" baseline="0" dirty="0" err="1" smtClean="0">
                <a:solidFill>
                  <a:schemeClr val="tx1"/>
                </a:solidFill>
                <a:latin typeface="+mn-lt"/>
                <a:ea typeface="+mn-ea"/>
                <a:cs typeface="+mn-cs"/>
              </a:rPr>
              <a:t>причну</a:t>
            </a:r>
            <a:r>
              <a:rPr lang="ru-RU" sz="1200" b="0" kern="1200" baseline="0" dirty="0" smtClean="0">
                <a:solidFill>
                  <a:schemeClr val="tx1"/>
                </a:solidFill>
                <a:latin typeface="+mn-lt"/>
                <a:ea typeface="+mn-ea"/>
                <a:cs typeface="+mn-cs"/>
              </a:rPr>
              <a:t> и производят наладку. </a:t>
            </a:r>
          </a:p>
          <a:p>
            <a:r>
              <a:rPr lang="ru-RU" sz="1200" b="0" kern="1200" baseline="0" dirty="0" smtClean="0">
                <a:solidFill>
                  <a:schemeClr val="tx1"/>
                </a:solidFill>
                <a:latin typeface="+mn-lt"/>
                <a:ea typeface="+mn-ea"/>
                <a:cs typeface="+mn-cs"/>
              </a:rPr>
              <a:t>Различают контрольные карты по количественным признакам (для непрерывных значений) и по качественным признакам (для дискретных значений). По количественным признакам используют в основном следующие контрольные карты:</a:t>
            </a:r>
          </a:p>
          <a:p>
            <a:r>
              <a:rPr lang="ru-RU" sz="1200" b="0" kern="1200" baseline="0" dirty="0" smtClean="0">
                <a:solidFill>
                  <a:schemeClr val="tx1"/>
                </a:solidFill>
                <a:latin typeface="+mn-lt"/>
                <a:ea typeface="+mn-ea"/>
                <a:cs typeface="+mn-cs"/>
              </a:rPr>
              <a:t>карта средних арифметических значений (-карта)</a:t>
            </a:r>
          </a:p>
          <a:p>
            <a:r>
              <a:rPr lang="ru-RU" sz="1200" b="0" kern="1200" baseline="0" dirty="0" smtClean="0">
                <a:solidFill>
                  <a:schemeClr val="tx1"/>
                </a:solidFill>
                <a:latin typeface="+mn-lt"/>
                <a:ea typeface="+mn-ea"/>
                <a:cs typeface="+mn-cs"/>
              </a:rPr>
              <a:t>карта медиан (-карта)</a:t>
            </a:r>
          </a:p>
          <a:p>
            <a:r>
              <a:rPr lang="ru-RU" sz="1200" b="0" kern="1200" baseline="0" dirty="0" smtClean="0">
                <a:solidFill>
                  <a:schemeClr val="tx1"/>
                </a:solidFill>
                <a:latin typeface="+mn-lt"/>
                <a:ea typeface="+mn-ea"/>
                <a:cs typeface="+mn-cs"/>
              </a:rPr>
              <a:t>карта средних квадратичных отклонений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размахов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индивидуальных значений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средних значений используется для контроля отклонения параметра от нормы и настройки на норму. Точки на контрольной карте – это средние значения небольших выборок, обычно одинакового объёма, из 3...10 элементов:</a:t>
            </a:r>
          </a:p>
          <a:p>
            <a:r>
              <a:rPr lang="ru-RU" sz="1200" b="0" kern="1200" baseline="0" dirty="0" smtClean="0">
                <a:solidFill>
                  <a:schemeClr val="tx1"/>
                </a:solidFill>
                <a:latin typeface="+mn-lt"/>
                <a:ea typeface="+mn-ea"/>
                <a:cs typeface="+mn-cs"/>
              </a:rPr>
              <a:t> , где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объём выборки (подгруппы).</a:t>
            </a:r>
          </a:p>
          <a:p>
            <a:r>
              <a:rPr lang="ru-RU" sz="1200" b="0" kern="1200" baseline="0" dirty="0" smtClean="0">
                <a:solidFill>
                  <a:schemeClr val="tx1"/>
                </a:solidFill>
                <a:latin typeface="+mn-lt"/>
                <a:ea typeface="+mn-ea"/>
                <a:cs typeface="+mn-cs"/>
              </a:rPr>
              <a:t>Для получения выборок можно также использовать результаты измерений, проводившихся через одинаковые промежутки времени, путём разбиения их на группы. </a:t>
            </a:r>
          </a:p>
          <a:p>
            <a:r>
              <a:rPr lang="ru-RU" sz="1200" b="0" kern="1200" baseline="0" dirty="0" smtClean="0">
                <a:solidFill>
                  <a:schemeClr val="tx1"/>
                </a:solidFill>
                <a:latin typeface="+mn-lt"/>
                <a:ea typeface="+mn-ea"/>
                <a:cs typeface="+mn-cs"/>
              </a:rPr>
              <a:t>Средние значения выборок находят с одним лишним знаком по сравнению с исходными данными. Среднюю линию рассчитывают как среднее из средних значений выборок:</a:t>
            </a:r>
          </a:p>
          <a:p>
            <a:r>
              <a:rPr lang="ru-RU" sz="1200" b="0" kern="1200" baseline="0" dirty="0" smtClean="0">
                <a:solidFill>
                  <a:schemeClr val="tx1"/>
                </a:solidFill>
                <a:latin typeface="+mn-lt"/>
                <a:ea typeface="+mn-ea"/>
                <a:cs typeface="+mn-cs"/>
              </a:rPr>
              <a:t> , где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число подгрупп (число точек). Обычно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20...30. </a:t>
            </a:r>
          </a:p>
          <a:p>
            <a:r>
              <a:rPr lang="ru-RU" sz="1200" b="0" kern="1200" baseline="0" dirty="0" smtClean="0">
                <a:solidFill>
                  <a:schemeClr val="tx1"/>
                </a:solidFill>
                <a:latin typeface="+mn-lt"/>
                <a:ea typeface="+mn-ea"/>
                <a:cs typeface="+mn-cs"/>
              </a:rPr>
              <a:t>Контрольные границы рассчитывают по формуле</a:t>
            </a:r>
          </a:p>
          <a:p>
            <a:r>
              <a:rPr lang="ru-RU" sz="1200" b="0" kern="1200" baseline="0" dirty="0" smtClean="0">
                <a:solidFill>
                  <a:schemeClr val="tx1"/>
                </a:solidFill>
                <a:latin typeface="+mn-lt"/>
                <a:ea typeface="+mn-ea"/>
                <a:cs typeface="+mn-cs"/>
              </a:rPr>
              <a:t> , где  - среднее квадратичное отклонение всей совокупности данных. В этом выражении (как и при расчёте контрольных границ для других видов контрольных  карт) коэффициент 3 используется, исходя из правила трёх сигм. </a:t>
            </a:r>
          </a:p>
          <a:p>
            <a:r>
              <a:rPr lang="ru-RU" sz="1200" b="0" kern="1200" baseline="0" dirty="0" smtClean="0">
                <a:solidFill>
                  <a:schemeClr val="tx1"/>
                </a:solidFill>
                <a:latin typeface="+mn-lt"/>
                <a:ea typeface="+mn-ea"/>
                <a:cs typeface="+mn-cs"/>
              </a:rPr>
              <a:t>Карта медиан</a:t>
            </a:r>
            <a:r>
              <a:rPr lang="ru-RU" sz="1200" b="1" kern="1200" baseline="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используется вместо карты средних значений для  упрощения расчётов. Точки на карте – это медианы выборок одинакового объёма из 3...10 элементов. Медиана – это  середина вариационного ряда при нечётном объёме выборки; при чётном объёме выборки – среднее из двух значений середины вариационного ряда. </a:t>
            </a:r>
          </a:p>
          <a:p>
            <a:r>
              <a:rPr lang="ru-RU" sz="1200" b="0" kern="1200" baseline="0" dirty="0" smtClean="0">
                <a:solidFill>
                  <a:schemeClr val="tx1"/>
                </a:solidFill>
                <a:latin typeface="+mn-lt"/>
                <a:ea typeface="+mn-ea"/>
                <a:cs typeface="+mn-cs"/>
              </a:rPr>
              <a:t>Средняя линия - это среднее из медиан выборок. Контрольные границы находят по формуле</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Карта медиан менее точна, чем карта средних значений. При использовании для расчётов компьютера применение карты медиан вместо карты средних значений вряд ли оправдано. </a:t>
            </a:r>
          </a:p>
          <a:p>
            <a:r>
              <a:rPr lang="ru-RU" sz="1200" b="0" kern="1200" baseline="0" dirty="0" smtClean="0">
                <a:solidFill>
                  <a:schemeClr val="tx1"/>
                </a:solidFill>
                <a:latin typeface="+mn-lt"/>
                <a:ea typeface="+mn-ea"/>
                <a:cs typeface="+mn-cs"/>
              </a:rPr>
              <a:t>Карта средних квадратичных отклонений используется для контроля рассеяния показателя. Точки на карте – средние квадратичные отклонения выборок одинакового объёма из 3...10 элементов. Средняя линия  - это среднее из СКО выборок. Контрольные границы:</a:t>
            </a:r>
          </a:p>
          <a:p>
            <a:r>
              <a:rPr lang="ru-RU" sz="1200" b="0" kern="1200" baseline="0" dirty="0" smtClean="0">
                <a:solidFill>
                  <a:schemeClr val="tx1"/>
                </a:solidFill>
                <a:latin typeface="+mn-lt"/>
                <a:ea typeface="+mn-ea"/>
                <a:cs typeface="+mn-cs"/>
              </a:rPr>
              <a:t>         , где χ</a:t>
            </a:r>
            <a:r>
              <a:rPr lang="ru-RU" sz="1200" b="0" kern="1200" baseline="30000" dirty="0" smtClean="0">
                <a:solidFill>
                  <a:schemeClr val="tx1"/>
                </a:solidFill>
                <a:latin typeface="+mn-lt"/>
                <a:ea typeface="+mn-ea"/>
                <a:cs typeface="+mn-cs"/>
              </a:rPr>
              <a:t>2</a:t>
            </a:r>
            <a:r>
              <a:rPr lang="ru-RU" sz="1200" b="0" kern="1200" baseline="0" dirty="0" smtClean="0">
                <a:solidFill>
                  <a:schemeClr val="tx1"/>
                </a:solidFill>
                <a:latin typeface="+mn-lt"/>
                <a:ea typeface="+mn-ea"/>
                <a:cs typeface="+mn-cs"/>
              </a:rPr>
              <a:t> – критерий Пирсона,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объём выборки, α - уровень значимости. Обычно принимают α = 0,0027, что соответствует доверительной вероятности 0,9973. Часто на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-карте используют только верхнюю границу.</a:t>
            </a:r>
          </a:p>
          <a:p>
            <a:r>
              <a:rPr lang="ru-RU" sz="1200" b="0" kern="1200" baseline="0" dirty="0" smtClean="0">
                <a:solidFill>
                  <a:schemeClr val="tx1"/>
                </a:solidFill>
                <a:latin typeface="+mn-lt"/>
                <a:ea typeface="+mn-ea"/>
                <a:cs typeface="+mn-cs"/>
              </a:rPr>
              <a:t>Карта размахов используется вместо карты средних квадратичных отклонений, когда хотят упростить расчёты. При этом карта размахов менее точна. </a:t>
            </a:r>
          </a:p>
          <a:p>
            <a:r>
              <a:rPr lang="ru-RU" sz="1200" b="0" kern="1200" baseline="0" dirty="0" smtClean="0">
                <a:solidFill>
                  <a:schemeClr val="tx1"/>
                </a:solidFill>
                <a:latin typeface="+mn-lt"/>
                <a:ea typeface="+mn-ea"/>
                <a:cs typeface="+mn-cs"/>
              </a:rPr>
              <a:t>При построении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-карты берут 20...30 выборок одинакового объёма из 2...10 элементов. Точки на карте – размахи выборок. Размах выборки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 – это разность между максимальным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max</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 минимальным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min</a:t>
            </a:r>
            <a:r>
              <a:rPr lang="ru-RU" sz="1200" b="0" kern="1200" baseline="0" dirty="0" smtClean="0">
                <a:solidFill>
                  <a:schemeClr val="tx1"/>
                </a:solidFill>
                <a:latin typeface="+mn-lt"/>
                <a:ea typeface="+mn-ea"/>
                <a:cs typeface="+mn-cs"/>
              </a:rPr>
              <a:t> значениями выборки. Средняя линия  - это среднее размахов выборок. Контрольные границы рассчитывают по формулам:</a:t>
            </a:r>
          </a:p>
          <a:p>
            <a:r>
              <a:rPr lang="ru-RU" sz="1200" b="0" kern="1200" baseline="0" dirty="0" smtClean="0">
                <a:solidFill>
                  <a:schemeClr val="tx1"/>
                </a:solidFill>
                <a:latin typeface="+mn-lt"/>
                <a:ea typeface="+mn-ea"/>
                <a:cs typeface="+mn-cs"/>
              </a:rPr>
              <a:t>                 </a:t>
            </a:r>
            <a:r>
              <a:rPr lang="ru-RU" sz="1200" b="0" kern="1200" baseline="-25000" dirty="0" smtClean="0">
                <a:solidFill>
                  <a:schemeClr val="tx1"/>
                </a:solidFill>
                <a:latin typeface="+mn-lt"/>
                <a:ea typeface="+mn-ea"/>
                <a:cs typeface="+mn-cs"/>
              </a:rPr>
              <a:t>,</a:t>
            </a:r>
            <a:r>
              <a:rPr lang="ru-RU" sz="1200" b="0" kern="1200" baseline="0" dirty="0" smtClean="0">
                <a:solidFill>
                  <a:schemeClr val="tx1"/>
                </a:solidFill>
                <a:latin typeface="+mn-lt"/>
                <a:ea typeface="+mn-ea"/>
                <a:cs typeface="+mn-cs"/>
              </a:rPr>
              <a:t>     где                   D</a:t>
            </a:r>
            <a:r>
              <a:rPr lang="ru-RU" sz="1200" b="0" kern="1200" baseline="-25000" dirty="0" smtClean="0">
                <a:solidFill>
                  <a:schemeClr val="tx1"/>
                </a:solidFill>
                <a:latin typeface="+mn-lt"/>
                <a:ea typeface="+mn-ea"/>
                <a:cs typeface="+mn-cs"/>
              </a:rPr>
              <a:t>3</a:t>
            </a:r>
            <a:r>
              <a:rPr lang="ru-RU" sz="1200" b="0" kern="1200" baseline="0" dirty="0" smtClean="0">
                <a:solidFill>
                  <a:schemeClr val="tx1"/>
                </a:solidFill>
                <a:latin typeface="+mn-lt"/>
                <a:ea typeface="+mn-ea"/>
                <a:cs typeface="+mn-cs"/>
              </a:rPr>
              <a:t>  = 0,223    и     D</a:t>
            </a:r>
            <a:r>
              <a:rPr lang="ru-RU" sz="1200" b="0" kern="1200" baseline="-25000" dirty="0" smtClean="0">
                <a:solidFill>
                  <a:schemeClr val="tx1"/>
                </a:solidFill>
                <a:latin typeface="+mn-lt"/>
                <a:ea typeface="+mn-ea"/>
                <a:cs typeface="+mn-cs"/>
              </a:rPr>
              <a:t>4</a:t>
            </a:r>
            <a:r>
              <a:rPr lang="ru-RU" sz="1200" b="0" kern="1200" baseline="0" dirty="0" smtClean="0">
                <a:solidFill>
                  <a:schemeClr val="tx1"/>
                </a:solidFill>
                <a:latin typeface="+mn-lt"/>
                <a:ea typeface="+mn-ea"/>
                <a:cs typeface="+mn-cs"/>
              </a:rPr>
              <a:t>    =  1,777</a:t>
            </a:r>
          </a:p>
          <a:p>
            <a:r>
              <a:rPr lang="ru-RU" sz="1200" b="0" kern="1200" baseline="0" dirty="0" smtClean="0">
                <a:solidFill>
                  <a:schemeClr val="tx1"/>
                </a:solidFill>
                <a:latin typeface="+mn-lt"/>
                <a:ea typeface="+mn-ea"/>
                <a:cs typeface="+mn-cs"/>
              </a:rPr>
              <a:t>Примеры построения контрольных карт приведены в МУ к СРМП по дисциплине СМУК.</a:t>
            </a:r>
          </a:p>
          <a:p>
            <a:endParaRPr lang="ru-RU" sz="1200" b="0" kern="1200" baseline="0" dirty="0" smtClean="0">
              <a:solidFill>
                <a:schemeClr val="tx1"/>
              </a:solidFill>
              <a:latin typeface="+mn-lt"/>
              <a:ea typeface="+mn-ea"/>
              <a:cs typeface="+mn-cs"/>
            </a:endParaRPr>
          </a:p>
          <a:p>
            <a:r>
              <a:rPr lang="ru-RU" sz="1200" b="1" kern="1200" baseline="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Контрольные карты по качественным признакам</a:t>
            </a:r>
          </a:p>
          <a:p>
            <a:r>
              <a:rPr lang="ru-RU" sz="1200" b="0" kern="1200" baseline="0" dirty="0" smtClean="0">
                <a:solidFill>
                  <a:schemeClr val="tx1"/>
                </a:solidFill>
                <a:latin typeface="+mn-lt"/>
                <a:ea typeface="+mn-ea"/>
                <a:cs typeface="+mn-cs"/>
              </a:rPr>
              <a:t>По качественным признакам (или по альтернативному признаку) различают следующие контрольные карты:</a:t>
            </a:r>
          </a:p>
          <a:p>
            <a:r>
              <a:rPr lang="ru-RU" sz="1200" b="0" kern="1200" baseline="0" dirty="0" smtClean="0">
                <a:solidFill>
                  <a:schemeClr val="tx1"/>
                </a:solidFill>
                <a:latin typeface="+mn-lt"/>
                <a:ea typeface="+mn-ea"/>
                <a:cs typeface="+mn-cs"/>
              </a:rPr>
              <a:t>карта доли дефектной продукции (</a:t>
            </a:r>
            <a:r>
              <a:rPr lang="ru-RU" sz="1200" b="0" kern="1200" baseline="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-карта) </a:t>
            </a:r>
          </a:p>
          <a:p>
            <a:r>
              <a:rPr lang="ru-RU" sz="1200" b="0" kern="1200" baseline="0" dirty="0" smtClean="0">
                <a:solidFill>
                  <a:schemeClr val="tx1"/>
                </a:solidFill>
                <a:latin typeface="+mn-lt"/>
                <a:ea typeface="+mn-ea"/>
                <a:cs typeface="+mn-cs"/>
              </a:rPr>
              <a:t>карта числа дефектных единиц продукции (</a:t>
            </a:r>
            <a:r>
              <a:rPr lang="ru-RU" sz="1200" b="0" kern="1200" baseline="0" dirty="0" err="1" smtClean="0">
                <a:solidFill>
                  <a:schemeClr val="tx1"/>
                </a:solidFill>
                <a:latin typeface="+mn-lt"/>
                <a:ea typeface="+mn-ea"/>
                <a:cs typeface="+mn-cs"/>
              </a:rPr>
              <a:t>pn</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числа дефектов (</a:t>
            </a:r>
            <a:r>
              <a:rPr lang="ru-RU" sz="1200" b="0" kern="1200" baseline="0" dirty="0" err="1" smtClean="0">
                <a:solidFill>
                  <a:schemeClr val="tx1"/>
                </a:solidFill>
                <a:latin typeface="+mn-lt"/>
                <a:ea typeface="+mn-ea"/>
                <a:cs typeface="+mn-cs"/>
              </a:rPr>
              <a:t>c</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числа дефектов на единицу продукции (</a:t>
            </a:r>
            <a:r>
              <a:rPr lang="ru-RU" sz="1200" b="0" kern="1200" baseline="0" dirty="0" err="1" smtClean="0">
                <a:solidFill>
                  <a:schemeClr val="tx1"/>
                </a:solidFill>
                <a:latin typeface="+mn-lt"/>
                <a:ea typeface="+mn-ea"/>
                <a:cs typeface="+mn-cs"/>
              </a:rPr>
              <a:t>u</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доли дефектной продукции. Применяется для контроля и регулирования технологического процесса по доле дефектных изделий в выборке. Точки на контрольной карте ставят по значениям доли дефектной продукции в выборках:</a:t>
            </a:r>
          </a:p>
          <a:p>
            <a:r>
              <a:rPr lang="ru-RU" sz="1200" b="0" kern="1200" baseline="0" dirty="0" smtClean="0">
                <a:solidFill>
                  <a:schemeClr val="tx1"/>
                </a:solidFill>
                <a:latin typeface="+mn-lt"/>
                <a:ea typeface="+mn-ea"/>
                <a:cs typeface="+mn-cs"/>
              </a:rPr>
              <a:t>, где </a:t>
            </a:r>
            <a:r>
              <a:rPr lang="ru-RU" sz="1200" b="0" kern="1200" baseline="0" dirty="0" err="1" smtClean="0">
                <a:solidFill>
                  <a:schemeClr val="tx1"/>
                </a:solidFill>
                <a:latin typeface="+mn-lt"/>
                <a:ea typeface="+mn-ea"/>
                <a:cs typeface="+mn-cs"/>
              </a:rPr>
              <a:t>n</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объём </a:t>
            </a:r>
            <a:r>
              <a:rPr lang="ru-RU" sz="1200" b="0" kern="1200" baseline="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-й выборки,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 – количество бракованных изделий в выборке. Выборка берётся за смену, сутки или более. </a:t>
            </a:r>
          </a:p>
          <a:p>
            <a:r>
              <a:rPr lang="ru-RU" sz="1200" b="0" kern="1200" baseline="0" dirty="0" smtClean="0">
                <a:solidFill>
                  <a:schemeClr val="tx1"/>
                </a:solidFill>
                <a:latin typeface="+mn-lt"/>
                <a:ea typeface="+mn-ea"/>
                <a:cs typeface="+mn-cs"/>
              </a:rPr>
              <a:t>Среднюю линию рассчитывают по уравнению</a:t>
            </a:r>
          </a:p>
          <a:p>
            <a:r>
              <a:rPr lang="ru-RU" sz="1200" b="0" kern="1200" baseline="0" dirty="0" smtClean="0">
                <a:solidFill>
                  <a:schemeClr val="tx1"/>
                </a:solidFill>
                <a:latin typeface="+mn-lt"/>
                <a:ea typeface="+mn-ea"/>
                <a:cs typeface="+mn-cs"/>
              </a:rPr>
              <a:t>, где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число выборок. Обычно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20...30.</a:t>
            </a:r>
          </a:p>
          <a:p>
            <a:r>
              <a:rPr lang="ru-RU" sz="1200" b="0" kern="1200" baseline="0" dirty="0" smtClean="0">
                <a:solidFill>
                  <a:schemeClr val="tx1"/>
                </a:solidFill>
                <a:latin typeface="+mn-lt"/>
                <a:ea typeface="+mn-ea"/>
                <a:cs typeface="+mn-cs"/>
              </a:rPr>
              <a:t>Контрольные границы находят по уравнению </a:t>
            </a:r>
          </a:p>
          <a:p>
            <a:r>
              <a:rPr lang="ru-RU" sz="1200" b="0" kern="1200" baseline="0" dirty="0" smtClean="0">
                <a:solidFill>
                  <a:schemeClr val="tx1"/>
                </a:solidFill>
                <a:latin typeface="+mn-lt"/>
                <a:ea typeface="+mn-ea"/>
                <a:cs typeface="+mn-cs"/>
              </a:rPr>
              <a:t>Объём выборки подбирают так, чтобы в ней было в основном от 1 до 5 дефектных изделий. Если объём выборки неодинаков при каждом отборе, то контрольные границы вычисляют при каждом отборе (для каждой точки), т.е. границы в этом случае непостоянны. </a:t>
            </a:r>
          </a:p>
          <a:p>
            <a:r>
              <a:rPr lang="ru-RU" sz="1200" b="0" kern="1200" baseline="0" dirty="0" smtClean="0">
                <a:solidFill>
                  <a:schemeClr val="tx1"/>
                </a:solidFill>
                <a:latin typeface="+mn-lt"/>
                <a:ea typeface="+mn-ea"/>
                <a:cs typeface="+mn-cs"/>
              </a:rPr>
              <a:t>Карта числа дефектных единиц продукции</a:t>
            </a:r>
            <a:r>
              <a:rPr lang="ru-RU" sz="1200" b="1" kern="1200" baseline="0" dirty="0" smtClean="0">
                <a:solidFill>
                  <a:schemeClr val="tx1"/>
                </a:solidFill>
                <a:latin typeface="+mn-lt"/>
                <a:ea typeface="+mn-ea"/>
                <a:cs typeface="+mn-cs"/>
              </a:rPr>
              <a:t>.</a:t>
            </a:r>
            <a:r>
              <a:rPr lang="ru-RU" sz="1200" b="0" kern="1200" baseline="0" dirty="0" smtClean="0">
                <a:solidFill>
                  <a:schemeClr val="tx1"/>
                </a:solidFill>
                <a:latin typeface="+mn-lt"/>
                <a:ea typeface="+mn-ea"/>
                <a:cs typeface="+mn-cs"/>
              </a:rPr>
              <a:t> Используется для контроля и регулирования технологического процесса по числу дефектных изделий в выборке. Используют выборки постоянного объёма. Объём выборки подбирают так, чтобы в ней было в основном от 1 до 5 дефектных изделий. Точки наносят на карту по количеству дефектных изделий в выборке </a:t>
            </a:r>
            <a:r>
              <a:rPr lang="ru-RU" sz="1200" b="0" i="1" kern="1200" baseline="0" dirty="0" err="1" smtClean="0">
                <a:solidFill>
                  <a:schemeClr val="tx1"/>
                </a:solidFill>
                <a:latin typeface="+mn-lt"/>
                <a:ea typeface="+mn-ea"/>
                <a:cs typeface="+mn-cs"/>
              </a:rPr>
              <a:t>p</a:t>
            </a:r>
            <a:r>
              <a:rPr lang="ru-RU" sz="1200" b="0" i="1" kern="1200" baseline="-25000" dirty="0" err="1" smtClean="0">
                <a:solidFill>
                  <a:schemeClr val="tx1"/>
                </a:solidFill>
                <a:latin typeface="+mn-lt"/>
                <a:ea typeface="+mn-ea"/>
                <a:cs typeface="+mn-cs"/>
              </a:rPr>
              <a:t>i</a:t>
            </a:r>
            <a:r>
              <a:rPr lang="ru-RU" sz="1200" b="0" i="1" kern="1200" baseline="0" dirty="0" err="1" smtClean="0">
                <a:solidFill>
                  <a:schemeClr val="tx1"/>
                </a:solidFill>
                <a:latin typeface="+mn-lt"/>
                <a:ea typeface="+mn-ea"/>
                <a:cs typeface="+mn-cs"/>
              </a:rPr>
              <a:t>n</a:t>
            </a:r>
            <a:r>
              <a:rPr lang="ru-RU" sz="1200" b="0" i="0" kern="1200" baseline="0" dirty="0" smtClean="0">
                <a:solidFill>
                  <a:schemeClr val="tx1"/>
                </a:solidFill>
                <a:latin typeface="+mn-lt"/>
                <a:ea typeface="+mn-ea"/>
                <a:cs typeface="+mn-cs"/>
              </a:rPr>
              <a:t>. Среднюю линию рассчитывают как значение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находят по уравнению , где . Если </a:t>
            </a:r>
            <a:r>
              <a:rPr lang="ru-RU" sz="1200" b="0" i="0" kern="1200" baseline="0" dirty="0" err="1" smtClean="0">
                <a:solidFill>
                  <a:schemeClr val="tx1"/>
                </a:solidFill>
                <a:latin typeface="+mn-lt"/>
                <a:ea typeface="+mn-ea"/>
                <a:cs typeface="+mn-cs"/>
              </a:rPr>
              <a:t>К</a:t>
            </a:r>
            <a:r>
              <a:rPr lang="ru-RU" sz="1200" b="0" i="0" kern="1200" baseline="-25000" dirty="0" err="1" smtClean="0">
                <a:solidFill>
                  <a:schemeClr val="tx1"/>
                </a:solidFill>
                <a:latin typeface="+mn-lt"/>
                <a:ea typeface="+mn-ea"/>
                <a:cs typeface="+mn-cs"/>
              </a:rPr>
              <a:t>н</a:t>
            </a:r>
            <a:r>
              <a:rPr lang="ru-RU" sz="1200" b="0" i="0" kern="1200" baseline="0" dirty="0" smtClean="0">
                <a:solidFill>
                  <a:schemeClr val="tx1"/>
                </a:solidFill>
                <a:latin typeface="+mn-lt"/>
                <a:ea typeface="+mn-ea"/>
                <a:cs typeface="+mn-cs"/>
              </a:rPr>
              <a:t>&lt;0, его не рассматривают. </a:t>
            </a:r>
          </a:p>
          <a:p>
            <a:r>
              <a:rPr lang="ru-RU" sz="1200" b="0" i="0" kern="1200" baseline="0" dirty="0" smtClean="0">
                <a:solidFill>
                  <a:schemeClr val="tx1"/>
                </a:solidFill>
                <a:latin typeface="+mn-lt"/>
                <a:ea typeface="+mn-ea"/>
                <a:cs typeface="+mn-cs"/>
              </a:rPr>
              <a:t>Карта числа дефектов. В этих картах регистрируется число дефектов </a:t>
            </a:r>
            <a:r>
              <a:rPr lang="ru-RU" sz="1200" b="0" i="1" kern="1200" baseline="0" dirty="0" err="1" smtClean="0">
                <a:solidFill>
                  <a:schemeClr val="tx1"/>
                </a:solidFill>
                <a:latin typeface="+mn-lt"/>
                <a:ea typeface="+mn-ea"/>
                <a:cs typeface="+mn-cs"/>
              </a:rPr>
              <a:t>c</a:t>
            </a:r>
            <a:r>
              <a:rPr lang="ru-RU" sz="1200" b="0" i="0" kern="1200" baseline="0" dirty="0" smtClean="0">
                <a:solidFill>
                  <a:schemeClr val="tx1"/>
                </a:solidFill>
                <a:latin typeface="+mn-lt"/>
                <a:ea typeface="+mn-ea"/>
                <a:cs typeface="+mn-cs"/>
              </a:rPr>
              <a:t>, выявленных в установленной единице контролируемой продукции, например, в рулоне ткани или бумаги, на определённой площади пластика, стекла и т.п. Предусматривают такую единицу контролируемой продукции, чтобы она содержала в основном 1...5 дефектов. </a:t>
            </a:r>
          </a:p>
          <a:p>
            <a:r>
              <a:rPr lang="ru-RU" sz="1200" b="0" i="0" kern="1200" baseline="0" dirty="0" smtClean="0">
                <a:solidFill>
                  <a:schemeClr val="tx1"/>
                </a:solidFill>
                <a:latin typeface="+mn-lt"/>
                <a:ea typeface="+mn-ea"/>
                <a:cs typeface="+mn-cs"/>
              </a:rPr>
              <a:t>Среднюю линию находят по уравнению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a:t>
            </a:r>
          </a:p>
          <a:p>
            <a:r>
              <a:rPr lang="ru-RU" sz="1200" b="0" i="0" kern="1200" baseline="0" dirty="0" smtClean="0">
                <a:solidFill>
                  <a:schemeClr val="tx1"/>
                </a:solidFill>
                <a:latin typeface="+mn-lt"/>
                <a:ea typeface="+mn-ea"/>
                <a:cs typeface="+mn-cs"/>
              </a:rPr>
              <a:t>Карта числа дефектов на единицу продукции. Используется вместо с-карты, когда параметр единицы продукции (например, площадь, длина) не является постоянной величиной, </a:t>
            </a:r>
            <a:r>
              <a:rPr lang="ru-RU" sz="1200" b="0" i="0" kern="1200" baseline="0" dirty="0" err="1" smtClean="0">
                <a:solidFill>
                  <a:schemeClr val="tx1"/>
                </a:solidFill>
                <a:latin typeface="+mn-lt"/>
                <a:ea typeface="+mn-ea"/>
                <a:cs typeface="+mn-cs"/>
              </a:rPr>
              <a:t>т.е</a:t>
            </a:r>
            <a:r>
              <a:rPr lang="ru-RU" sz="1200" b="0" i="0" kern="1200" baseline="0" dirty="0" smtClean="0">
                <a:solidFill>
                  <a:schemeClr val="tx1"/>
                </a:solidFill>
                <a:latin typeface="+mn-lt"/>
                <a:ea typeface="+mn-ea"/>
                <a:cs typeface="+mn-cs"/>
              </a:rPr>
              <a:t> объём выборки непостоянен. Точки на </a:t>
            </a:r>
            <a:r>
              <a:rPr lang="ru-RU" sz="1200" b="0" i="0"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-карте – это значения </a:t>
            </a:r>
            <a:r>
              <a:rPr lang="ru-RU" sz="1200" b="0" i="0" kern="1200" baseline="0" dirty="0" err="1" smtClean="0">
                <a:solidFill>
                  <a:schemeClr val="tx1"/>
                </a:solidFill>
                <a:latin typeface="+mn-lt"/>
                <a:ea typeface="+mn-ea"/>
                <a:cs typeface="+mn-cs"/>
              </a:rPr>
              <a:t>u</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a:t>
            </a:r>
            <a:r>
              <a:rPr lang="ru-RU" sz="1200" b="0" i="0" kern="1200" baseline="0" dirty="0" err="1" smtClean="0">
                <a:solidFill>
                  <a:schemeClr val="tx1"/>
                </a:solidFill>
                <a:latin typeface="+mn-lt"/>
                <a:ea typeface="+mn-ea"/>
                <a:cs typeface="+mn-cs"/>
              </a:rPr>
              <a:t>c</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a:t>
            </a:r>
            <a:r>
              <a:rPr lang="ru-RU" sz="1200" b="0" i="0" kern="1200" baseline="0" dirty="0" err="1" smtClean="0">
                <a:solidFill>
                  <a:schemeClr val="tx1"/>
                </a:solidFill>
                <a:latin typeface="+mn-lt"/>
                <a:ea typeface="+mn-ea"/>
                <a:cs typeface="+mn-cs"/>
              </a:rPr>
              <a:t>n</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где </a:t>
            </a:r>
            <a:r>
              <a:rPr lang="ru-RU" sz="1200" b="0" i="0" kern="1200" baseline="0" dirty="0" err="1" smtClean="0">
                <a:solidFill>
                  <a:schemeClr val="tx1"/>
                </a:solidFill>
                <a:latin typeface="+mn-lt"/>
                <a:ea typeface="+mn-ea"/>
                <a:cs typeface="+mn-cs"/>
              </a:rPr>
              <a:t>c</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 число дефектов в </a:t>
            </a:r>
            <a:r>
              <a:rPr lang="ru-RU" sz="1200" b="0" i="0" kern="1200" baseline="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-й выборке. Средняя линия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 Поскольку объём выборки непостоянен, границы тоже непостоянны, и их вычисляют для каждой точки.</a:t>
            </a:r>
          </a:p>
          <a:p>
            <a:endParaRPr lang="ru-RU" sz="1200" b="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10</a:t>
            </a:fld>
            <a:endParaRPr lang="ru-RU"/>
          </a:p>
        </p:txBody>
      </p:sp>
    </p:spTree>
    <p:extLst>
      <p:ext uri="{BB962C8B-B14F-4D97-AF65-F5344CB8AC3E}">
        <p14:creationId xmlns:p14="http://schemas.microsoft.com/office/powerpoint/2010/main" val="361948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   Задание 1.1.2   Слайд № 28       Графики. Диаграммы рассеяния, гистограммы</a:t>
            </a:r>
          </a:p>
          <a:p>
            <a:endParaRPr lang="ru-RU" sz="1200" b="1"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Диаграмма рассеяния (разброса) вариант выборки показывает взаимосвязь между двумя видами связанных данных и подтверждает их зависимость. Такими двумя видами данных могут быть характеристика качества и влияющий на неё фактор, две различных характеристики качества, два фактора, влияющих на одну характеристику качества. </a:t>
            </a:r>
          </a:p>
          <a:p>
            <a:r>
              <a:rPr lang="ru-RU" sz="1200" b="0" kern="1200" dirty="0" smtClean="0">
                <a:solidFill>
                  <a:schemeClr val="tx1"/>
                </a:solidFill>
                <a:latin typeface="+mn-lt"/>
                <a:ea typeface="+mn-ea"/>
                <a:cs typeface="+mn-cs"/>
              </a:rPr>
              <a:t>Статистическое распределение выборки представляет перечень  вариант вариационного ряда и соответствующих им частот или относительных частот; для построения диаграммы рассеяния нужно не менее 10 пар данных </a:t>
            </a:r>
            <a:r>
              <a:rPr lang="ru-RU" sz="1200" b="0" i="1" kern="1200" dirty="0" smtClean="0">
                <a:solidFill>
                  <a:schemeClr val="tx1"/>
                </a:solidFill>
                <a:latin typeface="+mn-lt"/>
                <a:ea typeface="+mn-ea"/>
                <a:cs typeface="+mn-cs"/>
              </a:rPr>
              <a:t>(</a:t>
            </a:r>
            <a:r>
              <a:rPr lang="ru-RU" sz="1200" b="0" i="1" kern="1200" dirty="0" err="1" smtClean="0">
                <a:solidFill>
                  <a:schemeClr val="tx1"/>
                </a:solidFill>
                <a:latin typeface="+mn-lt"/>
                <a:ea typeface="+mn-ea"/>
                <a:cs typeface="+mn-cs"/>
              </a:rPr>
              <a:t>x,y</a:t>
            </a:r>
            <a:r>
              <a:rPr lang="ru-RU" sz="1200" b="0" i="1" kern="1200" dirty="0" smtClean="0">
                <a:solidFill>
                  <a:schemeClr val="tx1"/>
                </a:solidFill>
                <a:latin typeface="+mn-lt"/>
                <a:ea typeface="+mn-ea"/>
                <a:cs typeface="+mn-cs"/>
              </a:rPr>
              <a:t>)</a:t>
            </a:r>
            <a:r>
              <a:rPr lang="ru-RU" sz="1200" b="0" i="0" kern="1200" dirty="0" smtClean="0">
                <a:solidFill>
                  <a:schemeClr val="tx1"/>
                </a:solidFill>
                <a:latin typeface="+mn-lt"/>
                <a:ea typeface="+mn-ea"/>
                <a:cs typeface="+mn-cs"/>
              </a:rPr>
              <a:t>; оптимально 30 и более. Оси </a:t>
            </a:r>
            <a:r>
              <a:rPr lang="ru-RU" sz="1200" b="0" i="1" kern="1200" dirty="0" err="1" smtClean="0">
                <a:solidFill>
                  <a:schemeClr val="tx1"/>
                </a:solidFill>
                <a:latin typeface="+mn-lt"/>
                <a:ea typeface="+mn-ea"/>
                <a:cs typeface="+mn-cs"/>
              </a:rPr>
              <a:t>x</a:t>
            </a:r>
            <a:r>
              <a:rPr lang="ru-RU" sz="1200" b="0" i="0" kern="1200" dirty="0" smtClean="0">
                <a:solidFill>
                  <a:schemeClr val="tx1"/>
                </a:solidFill>
                <a:latin typeface="+mn-lt"/>
                <a:ea typeface="+mn-ea"/>
                <a:cs typeface="+mn-cs"/>
              </a:rPr>
              <a:t> и </a:t>
            </a:r>
            <a:r>
              <a:rPr lang="ru-RU" sz="1200" b="0" i="1" kern="1200" dirty="0" err="1" smtClean="0">
                <a:solidFill>
                  <a:schemeClr val="tx1"/>
                </a:solidFill>
                <a:latin typeface="+mn-lt"/>
                <a:ea typeface="+mn-ea"/>
                <a:cs typeface="+mn-cs"/>
              </a:rPr>
              <a:t>y</a:t>
            </a:r>
            <a:r>
              <a:rPr lang="ru-RU" sz="1200" b="0" i="0" kern="1200" dirty="0" smtClean="0">
                <a:solidFill>
                  <a:schemeClr val="tx1"/>
                </a:solidFill>
                <a:latin typeface="+mn-lt"/>
                <a:ea typeface="+mn-ea"/>
                <a:cs typeface="+mn-cs"/>
              </a:rPr>
              <a:t> строят так, чтобы длины рабочих частей были примерно одинаковы. На диаграмму наносят точки (</a:t>
            </a:r>
            <a:r>
              <a:rPr lang="ru-RU" sz="1200" b="0" i="1" kern="1200" dirty="0" err="1" smtClean="0">
                <a:solidFill>
                  <a:schemeClr val="tx1"/>
                </a:solidFill>
                <a:latin typeface="+mn-lt"/>
                <a:ea typeface="+mn-ea"/>
                <a:cs typeface="+mn-cs"/>
              </a:rPr>
              <a:t>x,y</a:t>
            </a:r>
            <a:r>
              <a:rPr lang="ru-RU" sz="1200" b="0" i="0" kern="1200" dirty="0" smtClean="0">
                <a:solidFill>
                  <a:schemeClr val="tx1"/>
                </a:solidFill>
                <a:latin typeface="+mn-lt"/>
                <a:ea typeface="+mn-ea"/>
                <a:cs typeface="+mn-cs"/>
              </a:rPr>
              <a:t>), название диаграммы, интервал времени, число пар данных, названия осей, ФИО, должность исполнителя, и т.д. Точки, далеко отстоящие от основной группы, являются выбросами, и их исключают. </a:t>
            </a:r>
          </a:p>
          <a:p>
            <a:r>
              <a:rPr lang="ru-RU" sz="1200" b="0" i="0" kern="1200" dirty="0" smtClean="0">
                <a:solidFill>
                  <a:schemeClr val="tx1"/>
                </a:solidFill>
                <a:latin typeface="+mn-lt"/>
                <a:ea typeface="+mn-ea"/>
                <a:cs typeface="+mn-cs"/>
              </a:rPr>
              <a:t>Возможны различные варианты скоплений точек. Для установления силы связи целесообразно  вычислить коэффициент корреляции по формуле (1): </a:t>
            </a:r>
          </a:p>
          <a:p>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(1)</a:t>
            </a:r>
          </a:p>
          <a:p>
            <a:r>
              <a:rPr lang="ru-RU" sz="1200" b="0" i="0" kern="1200" baseline="0" dirty="0" smtClean="0">
                <a:solidFill>
                  <a:schemeClr val="tx1"/>
                </a:solidFill>
                <a:latin typeface="+mn-lt"/>
                <a:ea typeface="+mn-ea"/>
                <a:cs typeface="+mn-cs"/>
              </a:rPr>
              <a:t>Коэффициент корреляции используют только при линейной связи между величинами. Значение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находится в пределах от –1 до +1.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1, имеется сильная положительная корреляция (сильная связь между рядами данных).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–1, имеется сильная отрицательная корреляция. При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близком к 0, корреляция слабая (отсутствует).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0,6 (или –0,6), корреляционная зависимость считается существующей. </a:t>
            </a:r>
          </a:p>
          <a:p>
            <a:r>
              <a:rPr lang="ru-RU" sz="1200" b="0" i="0" kern="1200" baseline="0" dirty="0" smtClean="0">
                <a:solidFill>
                  <a:schemeClr val="tx1"/>
                </a:solidFill>
                <a:latin typeface="+mn-lt"/>
                <a:ea typeface="+mn-ea"/>
                <a:cs typeface="+mn-cs"/>
              </a:rPr>
              <a:t>Характерные варианты скоплений точек показаны на рис. 1. </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1 – Характерные варианты скоплений точек на диаграммах рассеяния</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Достоверность коэффициента корреляции оценивают по средней ошибке; соответствующая формула (2):</a:t>
            </a:r>
          </a:p>
          <a:p>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(2)                                                                     </a:t>
            </a:r>
          </a:p>
          <a:p>
            <a:r>
              <a:rPr lang="ru-RU" sz="1200" b="0" i="0" kern="1200" baseline="0" dirty="0" smtClean="0">
                <a:solidFill>
                  <a:schemeClr val="tx1"/>
                </a:solidFill>
                <a:latin typeface="+mn-lt"/>
                <a:ea typeface="+mn-ea"/>
                <a:cs typeface="+mn-cs"/>
              </a:rPr>
              <a:t>При </a:t>
            </a:r>
            <a:r>
              <a:rPr lang="ru-RU" sz="1200" b="0" i="1" kern="1200" baseline="0" dirty="0" err="1" smtClean="0">
                <a:solidFill>
                  <a:schemeClr val="tx1"/>
                </a:solidFill>
                <a:latin typeface="+mn-lt"/>
                <a:ea typeface="+mn-ea"/>
                <a:cs typeface="+mn-cs"/>
              </a:rPr>
              <a:t>r</a:t>
            </a:r>
            <a:r>
              <a:rPr lang="ru-RU" sz="1200" b="0" i="1" kern="1200" baseline="0" dirty="0" smtClean="0">
                <a:solidFill>
                  <a:schemeClr val="tx1"/>
                </a:solidFill>
                <a:latin typeface="+mn-lt"/>
                <a:ea typeface="+mn-ea"/>
                <a:cs typeface="+mn-cs"/>
              </a:rPr>
              <a:t>/</a:t>
            </a:r>
            <a:r>
              <a:rPr lang="ru-RU" sz="1200" b="0" i="1" kern="1200" baseline="0" dirty="0" err="1" smtClean="0">
                <a:solidFill>
                  <a:schemeClr val="tx1"/>
                </a:solidFill>
                <a:latin typeface="+mn-lt"/>
                <a:ea typeface="+mn-ea"/>
                <a:cs typeface="+mn-cs"/>
              </a:rPr>
              <a:t>m</a:t>
            </a:r>
            <a:r>
              <a:rPr lang="ru-RU" sz="1200" b="0" i="1" kern="1200" baseline="-25000" dirty="0" err="1" smtClean="0">
                <a:solidFill>
                  <a:schemeClr val="tx1"/>
                </a:solidFill>
                <a:latin typeface="+mn-lt"/>
                <a:ea typeface="+mn-ea"/>
                <a:cs typeface="+mn-cs"/>
              </a:rPr>
              <a:t>r</a:t>
            </a:r>
            <a:r>
              <a:rPr lang="ru-RU" sz="1200" b="0" i="1"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3 коэффициент корреляции считается достоверным, т.е. связь доказана. При </a:t>
            </a:r>
            <a:r>
              <a:rPr lang="ru-RU" sz="1200" b="0" i="1" kern="1200" baseline="0" dirty="0" err="1" smtClean="0">
                <a:solidFill>
                  <a:schemeClr val="tx1"/>
                </a:solidFill>
                <a:latin typeface="+mn-lt"/>
                <a:ea typeface="+mn-ea"/>
                <a:cs typeface="+mn-cs"/>
              </a:rPr>
              <a:t>r</a:t>
            </a:r>
            <a:r>
              <a:rPr lang="ru-RU" sz="1200" b="0" i="1" kern="1200" baseline="0" dirty="0" smtClean="0">
                <a:solidFill>
                  <a:schemeClr val="tx1"/>
                </a:solidFill>
                <a:latin typeface="+mn-lt"/>
                <a:ea typeface="+mn-ea"/>
                <a:cs typeface="+mn-cs"/>
              </a:rPr>
              <a:t>/</a:t>
            </a:r>
            <a:r>
              <a:rPr lang="ru-RU" sz="1200" b="0" i="1" kern="1200" baseline="0" dirty="0" err="1" smtClean="0">
                <a:solidFill>
                  <a:schemeClr val="tx1"/>
                </a:solidFill>
                <a:latin typeface="+mn-lt"/>
                <a:ea typeface="+mn-ea"/>
                <a:cs typeface="+mn-cs"/>
              </a:rPr>
              <a:t>m</a:t>
            </a:r>
            <a:r>
              <a:rPr lang="ru-RU" sz="1200" b="0" i="1" kern="1200" baseline="-25000" dirty="0" err="1" smtClean="0">
                <a:solidFill>
                  <a:schemeClr val="tx1"/>
                </a:solidFill>
                <a:latin typeface="+mn-lt"/>
                <a:ea typeface="+mn-ea"/>
                <a:cs typeface="+mn-cs"/>
              </a:rPr>
              <a:t>r</a:t>
            </a:r>
            <a:r>
              <a:rPr lang="ru-RU" sz="1200" b="0" i="1"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&lt; 3 связь недостоверна. </a:t>
            </a:r>
          </a:p>
          <a:p>
            <a:r>
              <a:rPr lang="ru-RU" sz="1200" b="0" i="0" kern="1200" baseline="0" dirty="0" smtClean="0">
                <a:solidFill>
                  <a:schemeClr val="tx1"/>
                </a:solidFill>
                <a:latin typeface="+mn-lt"/>
                <a:ea typeface="+mn-ea"/>
                <a:cs typeface="+mn-cs"/>
              </a:rPr>
              <a:t>Гистограммы </a:t>
            </a:r>
          </a:p>
          <a:p>
            <a:r>
              <a:rPr lang="ru-RU" sz="1200" b="0" i="0" kern="1200" baseline="0" dirty="0" smtClean="0">
                <a:solidFill>
                  <a:schemeClr val="tx1"/>
                </a:solidFill>
                <a:latin typeface="+mn-lt"/>
                <a:ea typeface="+mn-ea"/>
                <a:cs typeface="+mn-cs"/>
              </a:rPr>
              <a:t>Гистограмма – это ступенчатая фигура (серия  прямоугольников, основаниями которых являются частичные интервалы с длиной шага, а высоты равны частотам) показывающая рассеяние и распределение данных выборки. Гистограмма позволяет оценить характер рассеивания показателя, позволяющий принять решения по улучшению показателей исследуемой системы.</a:t>
            </a:r>
          </a:p>
          <a:p>
            <a:r>
              <a:rPr lang="ru-RU" sz="1200" b="0" i="0" kern="1200" baseline="0" dirty="0" smtClean="0">
                <a:solidFill>
                  <a:schemeClr val="tx1"/>
                </a:solidFill>
                <a:latin typeface="+mn-lt"/>
                <a:ea typeface="+mn-ea"/>
                <a:cs typeface="+mn-cs"/>
              </a:rPr>
              <a:t>Характерные типы гистограмм показаны на рисунке 2.</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2 – Характерные  типы гистограмм</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б</a:t>
            </a:r>
            <a:r>
              <a:rPr lang="ru-RU" sz="1200" b="0" i="0" kern="1200" baseline="0" dirty="0" smtClean="0">
                <a:solidFill>
                  <a:schemeClr val="tx1"/>
                </a:solidFill>
                <a:latin typeface="+mn-lt"/>
                <a:ea typeface="+mn-ea"/>
                <a:cs typeface="+mn-cs"/>
              </a:rPr>
              <a:t>) - в распределении имеется два пика (двугорбая гистограмма). Такая гистограмма получается при объединении двух распределений, например, в случае двух видов сырья, изменения настройки процесса или объединения в одну партию анализируемых проб, взятых в разное время и не представляющих представительную пробу; требуется разделение вариант (продукции).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в</a:t>
            </a:r>
            <a:r>
              <a:rPr lang="ru-RU" sz="1200" b="0" i="0" kern="1200" baseline="0" dirty="0" smtClean="0">
                <a:solidFill>
                  <a:schemeClr val="tx1"/>
                </a:solidFill>
                <a:latin typeface="+mn-lt"/>
                <a:ea typeface="+mn-ea"/>
                <a:cs typeface="+mn-cs"/>
              </a:rPr>
              <a:t>) - гистограмма с обрывом; при  таком распределении невозможно получить значение ниже (или выше) некоторой величины. Подобное распределение имеет место также, когда из партии исключены все изделия с показателем ниже (и/или выше) нормы, т.е. изначально это была партия с большим количеством дефектных изделий либо неисправность измерительных приборов.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г</a:t>
            </a:r>
            <a:r>
              <a:rPr lang="ru-RU" sz="1200" b="0" i="0" kern="1200" baseline="0" dirty="0" smtClean="0">
                <a:solidFill>
                  <a:schemeClr val="tx1"/>
                </a:solidFill>
                <a:latin typeface="+mn-lt"/>
                <a:ea typeface="+mn-ea"/>
                <a:cs typeface="+mn-cs"/>
              </a:rPr>
              <a:t>) -  гистограмма с островком; получается при ошибках в измерениях, либо часть дефектных изделий перемешано с доброкачественными.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д</a:t>
            </a:r>
            <a:r>
              <a:rPr lang="ru-RU" sz="1200" b="0" i="0" kern="1200" baseline="0" dirty="0" smtClean="0">
                <a:solidFill>
                  <a:schemeClr val="tx1"/>
                </a:solidFill>
                <a:latin typeface="+mn-lt"/>
                <a:ea typeface="+mn-ea"/>
                <a:cs typeface="+mn-cs"/>
              </a:rPr>
              <a:t>) -  гистограмма типа «гребёнка»; получается, когда ширина интервала не кратна единице измерения или при ошибках оператора.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е</a:t>
            </a:r>
            <a:r>
              <a:rPr lang="ru-RU" sz="1200" b="0" i="0" kern="1200" baseline="0" dirty="0" smtClean="0">
                <a:solidFill>
                  <a:schemeClr val="tx1"/>
                </a:solidFill>
                <a:latin typeface="+mn-lt"/>
                <a:ea typeface="+mn-ea"/>
                <a:cs typeface="+mn-cs"/>
              </a:rPr>
              <a:t>) -  гистограмма в форме плато; получается при объединении нескольких  распределений  и при небольшой разнице средних значений. В этом случае требуется расслоение.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Выявить характер рассеяния показателя качества (степень извлечения металла при электролитическом способе его получения). Статистический анализ в программе </a:t>
            </a:r>
            <a:r>
              <a:rPr lang="ru-RU" sz="1200" b="0" i="0" kern="1200" baseline="0" dirty="0" err="1" smtClean="0">
                <a:solidFill>
                  <a:schemeClr val="tx1"/>
                </a:solidFill>
                <a:latin typeface="+mn-lt"/>
                <a:ea typeface="+mn-ea"/>
                <a:cs typeface="+mn-cs"/>
              </a:rPr>
              <a:t>Excel</a:t>
            </a:r>
            <a:r>
              <a:rPr lang="ru-RU" sz="1200" b="0" i="0" kern="1200" baseline="0" dirty="0" smtClean="0">
                <a:solidFill>
                  <a:schemeClr val="tx1"/>
                </a:solidFill>
                <a:latin typeface="+mn-lt"/>
                <a:ea typeface="+mn-ea"/>
                <a:cs typeface="+mn-cs"/>
              </a:rPr>
              <a:t> с построением гистограммы предложен в МУ к СРМП.</a:t>
            </a:r>
          </a:p>
          <a:p>
            <a:r>
              <a:rPr lang="ru-RU" sz="1200" b="0" i="0" kern="1200" baseline="0" dirty="0" smtClean="0">
                <a:solidFill>
                  <a:schemeClr val="tx1"/>
                </a:solidFill>
                <a:latin typeface="+mn-lt"/>
                <a:ea typeface="+mn-ea"/>
                <a:cs typeface="+mn-cs"/>
              </a:rPr>
              <a:t>Типовая  гистограмма показана на рисунок 3а. </a:t>
            </a:r>
          </a:p>
          <a:p>
            <a:r>
              <a:rPr lang="ru-RU" sz="1200" b="0" i="0" kern="1200" baseline="0" dirty="0" smtClean="0">
                <a:solidFill>
                  <a:schemeClr val="tx1"/>
                </a:solidFill>
                <a:latin typeface="+mn-lt"/>
                <a:ea typeface="+mn-ea"/>
                <a:cs typeface="+mn-cs"/>
              </a:rPr>
              <a:t>Возможно представление гистограммы в виде непрерывной кривой или ломаной линии. Для этого надо в области гистограммы открыть контекстное меню, выбрать команду Тип диаграммы…, выбрать диаграмму Точечная и соответствующий её вид. (Рис.3 б, в).</a:t>
            </a:r>
          </a:p>
          <a:p>
            <a:r>
              <a:rPr lang="ru-RU" sz="1200" b="0" i="1" kern="1200" baseline="0" dirty="0" smtClean="0">
                <a:solidFill>
                  <a:schemeClr val="tx1"/>
                </a:solidFill>
                <a:latin typeface="+mn-lt"/>
                <a:ea typeface="+mn-ea"/>
                <a:cs typeface="+mn-cs"/>
              </a:rPr>
              <a:t>а                                                             б</a:t>
            </a:r>
          </a:p>
          <a:p>
            <a:endParaRPr lang="ru-RU" sz="1200" b="1"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a:t>
            </a: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                        </a:t>
            </a:r>
          </a:p>
          <a:p>
            <a:endParaRPr lang="ru-RU" sz="1200" b="0" i="1"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            в</a:t>
            </a: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3 – Гистограмма в виде столбиковой диаграммы (</a:t>
            </a:r>
            <a:r>
              <a:rPr lang="ru-RU" sz="1200" b="0" i="1" kern="1200" baseline="0" dirty="0" smtClean="0">
                <a:solidFill>
                  <a:schemeClr val="tx1"/>
                </a:solidFill>
                <a:latin typeface="+mn-lt"/>
                <a:ea typeface="+mn-ea"/>
                <a:cs typeface="+mn-cs"/>
              </a:rPr>
              <a:t>а</a:t>
            </a:r>
            <a:r>
              <a:rPr lang="ru-RU" sz="1200" b="0" i="0" kern="1200" baseline="0" dirty="0" smtClean="0">
                <a:solidFill>
                  <a:schemeClr val="tx1"/>
                </a:solidFill>
                <a:latin typeface="+mn-lt"/>
                <a:ea typeface="+mn-ea"/>
                <a:cs typeface="+mn-cs"/>
              </a:rPr>
              <a:t>), ломаной линии (</a:t>
            </a:r>
            <a:r>
              <a:rPr lang="ru-RU" sz="1200" b="0" i="1" kern="1200" baseline="0" dirty="0" smtClean="0">
                <a:solidFill>
                  <a:schemeClr val="tx1"/>
                </a:solidFill>
                <a:latin typeface="+mn-lt"/>
                <a:ea typeface="+mn-ea"/>
                <a:cs typeface="+mn-cs"/>
              </a:rPr>
              <a:t>б</a:t>
            </a:r>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и непрерывной кривой (</a:t>
            </a:r>
            <a:r>
              <a:rPr lang="ru-RU" sz="1200" b="0" i="1" kern="1200" baseline="0" dirty="0" smtClean="0">
                <a:solidFill>
                  <a:schemeClr val="tx1"/>
                </a:solidFill>
                <a:latin typeface="+mn-lt"/>
                <a:ea typeface="+mn-ea"/>
                <a:cs typeface="+mn-cs"/>
              </a:rPr>
              <a:t>в</a:t>
            </a:r>
            <a:r>
              <a:rPr lang="ru-RU" sz="1200" b="0" i="0" kern="1200" baseline="0" dirty="0" smtClean="0">
                <a:solidFill>
                  <a:schemeClr val="tx1"/>
                </a:solidFill>
                <a:latin typeface="+mn-lt"/>
                <a:ea typeface="+mn-ea"/>
                <a:cs typeface="+mn-cs"/>
              </a:rPr>
              <a:t>)</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Полученная гистограмма близка к гистограмме с двусторонней симметрией, что указывает на стабильность процесса. </a:t>
            </a:r>
          </a:p>
          <a:p>
            <a:endParaRPr lang="ru-RU" sz="1200" b="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11</a:t>
            </a:fld>
            <a:endParaRPr lang="ru-RU"/>
          </a:p>
        </p:txBody>
      </p:sp>
    </p:spTree>
    <p:extLst>
      <p:ext uri="{BB962C8B-B14F-4D97-AF65-F5344CB8AC3E}">
        <p14:creationId xmlns:p14="http://schemas.microsoft.com/office/powerpoint/2010/main" val="1544153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 КВАЛИМЕТРИЯ. ОЦЕНКА И ИЗМЕРЕНИЕ КАЧЕСТВА</a:t>
            </a:r>
            <a:r>
              <a:rPr lang="ru-RU" sz="1200" b="0" kern="1200" dirty="0" smtClean="0">
                <a:solidFill>
                  <a:schemeClr val="tx1"/>
                </a:solidFill>
                <a:latin typeface="+mn-lt"/>
                <a:ea typeface="+mn-ea"/>
                <a:cs typeface="+mn-cs"/>
              </a:rPr>
              <a:t> 2.1. Основные понятия квалиметрии  2.2. Методология оценки уровня качества  2.3. Показатели качества продуктов труда</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12</a:t>
            </a:fld>
            <a:endParaRPr lang="ru-RU"/>
          </a:p>
        </p:txBody>
      </p:sp>
    </p:spTree>
    <p:extLst>
      <p:ext uri="{BB962C8B-B14F-4D97-AF65-F5344CB8AC3E}">
        <p14:creationId xmlns:p14="http://schemas.microsoft.com/office/powerpoint/2010/main" val="1578463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Конкурентоспособность</a:t>
            </a:r>
            <a:r>
              <a:rPr lang="ru-RU" sz="1200" b="1" kern="1200" dirty="0" smtClean="0">
                <a:solidFill>
                  <a:schemeClr val="tx1"/>
                </a:solidFill>
                <a:latin typeface="+mn-lt"/>
                <a:ea typeface="+mn-ea"/>
                <a:cs typeface="+mn-cs"/>
              </a:rPr>
              <a:t> </a:t>
            </a:r>
            <a:r>
              <a:rPr lang="ru-RU" sz="1200" b="0" kern="1200" dirty="0" smtClean="0">
                <a:solidFill>
                  <a:schemeClr val="tx1"/>
                </a:solidFill>
                <a:latin typeface="+mn-lt"/>
                <a:ea typeface="+mn-ea"/>
                <a:cs typeface="+mn-cs"/>
              </a:rPr>
              <a:t>– это характеристика продукции, отражающая его отличие от продукта-конкурента как по степени соответствия конкретной общественной потребности, так и по затратам на ее удовлетворение. Показатель, выражающий такое отличие, определяет конкурентоспособность анализируемого продукта по отношению к продукту-конкуренту. </a:t>
            </a:r>
          </a:p>
          <a:p>
            <a:r>
              <a:rPr lang="ru-RU" sz="1200" b="0" kern="1200" dirty="0" smtClean="0">
                <a:solidFill>
                  <a:schemeClr val="tx1"/>
                </a:solidFill>
                <a:latin typeface="+mn-lt"/>
                <a:ea typeface="+mn-ea"/>
                <a:cs typeface="+mn-cs"/>
              </a:rPr>
              <a:t>При разработке конкурентоспособной продукции необходимо ориентироваться не на абстрактный «лучший мировой» аналог, а на оценку всех рыночных факторов, которые могут быть учтены при правильном  использовании форм и методов современного маркетинга. Это позволит не только определить показатели «прогнозируемого лучшего мирового аналога», но и правильно оценить место и время его успешной реализации.</a:t>
            </a:r>
          </a:p>
          <a:p>
            <a:r>
              <a:rPr lang="ru-RU" sz="1200" b="0" kern="1200" dirty="0" smtClean="0">
                <a:solidFill>
                  <a:schemeClr val="tx1"/>
                </a:solidFill>
                <a:latin typeface="+mn-lt"/>
                <a:ea typeface="+mn-ea"/>
                <a:cs typeface="+mn-cs"/>
              </a:rPr>
              <a:t>Базой оценки конкурентоспособности является исследование потребностей покупателя, требований рынка.</a:t>
            </a:r>
          </a:p>
          <a:p>
            <a:r>
              <a:rPr lang="ru-RU" sz="1200" b="0" kern="1200" dirty="0" smtClean="0">
                <a:solidFill>
                  <a:schemeClr val="tx1"/>
                </a:solidFill>
                <a:latin typeface="+mn-lt"/>
                <a:ea typeface="+mn-ea"/>
                <a:cs typeface="+mn-cs"/>
              </a:rPr>
              <a:t>     Расчет коэффициента конкурентоспособности продукции осуществляется по  формуле:</a:t>
            </a:r>
          </a:p>
          <a:p>
            <a:r>
              <a:rPr lang="fr-FR" sz="1200" b="0" kern="1200" dirty="0" smtClean="0">
                <a:solidFill>
                  <a:schemeClr val="tx1"/>
                </a:solidFill>
                <a:latin typeface="+mn-lt"/>
                <a:ea typeface="+mn-ea"/>
                <a:cs typeface="+mn-cs"/>
              </a:rPr>
              <a:t>                                              </a:t>
            </a:r>
            <a:r>
              <a:rPr lang="fr-FR" sz="1200" b="0" kern="1200" dirty="0" err="1" smtClean="0">
                <a:solidFill>
                  <a:schemeClr val="tx1"/>
                </a:solidFill>
                <a:latin typeface="+mn-lt"/>
                <a:ea typeface="+mn-ea"/>
                <a:cs typeface="+mn-cs"/>
              </a:rPr>
              <a:t>К</a:t>
            </a:r>
            <a:r>
              <a:rPr lang="fr-FR" sz="1200" b="0" kern="1200" baseline="-25000" dirty="0" err="1" smtClean="0">
                <a:solidFill>
                  <a:schemeClr val="tx1"/>
                </a:solidFill>
                <a:latin typeface="+mn-lt"/>
                <a:ea typeface="+mn-ea"/>
                <a:cs typeface="+mn-cs"/>
              </a:rPr>
              <a:t>к</a:t>
            </a:r>
            <a:r>
              <a:rPr lang="fr-FR" sz="1200" b="0" kern="1200" baseline="0" dirty="0" smtClean="0">
                <a:solidFill>
                  <a:schemeClr val="tx1"/>
                </a:solidFill>
                <a:latin typeface="+mn-lt"/>
                <a:ea typeface="+mn-ea"/>
                <a:cs typeface="+mn-cs"/>
              </a:rPr>
              <a:t> =  EMBED Equation.3 ,                                                 (11)</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EMBED Equation.3  - средний балл аналога;</a:t>
            </a:r>
          </a:p>
          <a:p>
            <a:r>
              <a:rPr lang="ru-RU" sz="1200" b="0" kern="1200" baseline="0" dirty="0" smtClean="0">
                <a:solidFill>
                  <a:schemeClr val="tx1"/>
                </a:solidFill>
                <a:latin typeface="+mn-lt"/>
                <a:ea typeface="+mn-ea"/>
                <a:cs typeface="+mn-cs"/>
              </a:rPr>
              <a:t>       EMBED Equation.3   - средний балл предлагаемого продукта.</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EMBED Equation.3  =  EMBED Equation.3 ,                                                          (12)     </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a:t>
            </a:r>
            <a:r>
              <a:rPr lang="ru-RU" sz="1200" b="0" kern="1200" baseline="0" dirty="0" err="1" smtClean="0">
                <a:solidFill>
                  <a:schemeClr val="tx1"/>
                </a:solidFill>
                <a:latin typeface="+mn-lt"/>
                <a:ea typeface="+mn-ea"/>
                <a:cs typeface="+mn-cs"/>
              </a:rPr>
              <a:t>Б</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балл по каждому параметру продукта;</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число параметров.</a:t>
            </a:r>
          </a:p>
          <a:p>
            <a:r>
              <a:rPr lang="ru-RU" sz="1200" b="0" kern="1200" baseline="0" dirty="0" smtClean="0">
                <a:solidFill>
                  <a:schemeClr val="tx1"/>
                </a:solidFill>
                <a:latin typeface="+mn-lt"/>
                <a:ea typeface="+mn-ea"/>
                <a:cs typeface="+mn-cs"/>
              </a:rPr>
              <a:t>     Чтобы продукция стала конкурентоспособной, она должна выполнять свои функции лучше, чем аналогичная, обладать большей надежностью  или иметь другие свойства, существенные для потребителя, чем та, что предлагается другими производителями.</a:t>
            </a:r>
          </a:p>
          <a:p>
            <a:r>
              <a:rPr lang="ru-RU" sz="1200" b="0" kern="1200" baseline="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13</a:t>
            </a:fld>
            <a:endParaRPr lang="ru-RU"/>
          </a:p>
        </p:txBody>
      </p:sp>
    </p:spTree>
    <p:extLst>
      <p:ext uri="{BB962C8B-B14F-4D97-AF65-F5344CB8AC3E}">
        <p14:creationId xmlns:p14="http://schemas.microsoft.com/office/powerpoint/2010/main" val="40187951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Методы статистического регулирования технологических процессов</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Изменчивость -  свойство, присущее всей производственной продукции. Двух совершенно одинаковых изделий не существует, хотя различие между ними может быть не большим. Для  ограничения степени изменчивости свойств продукции устанавливают некоторые нормы (технические допуски), при соблюдении которых качество изделия считается удовлетворительным. В этих нормах определены верхние </a:t>
            </a:r>
            <a:r>
              <a:rPr lang="ru-RU" sz="1200" b="0" kern="1200" dirty="0" err="1" smtClean="0">
                <a:solidFill>
                  <a:schemeClr val="tx1"/>
                </a:solidFill>
                <a:latin typeface="+mn-lt"/>
                <a:ea typeface="+mn-ea"/>
                <a:cs typeface="+mn-cs"/>
              </a:rPr>
              <a:t>Тв</a:t>
            </a:r>
            <a:r>
              <a:rPr lang="ru-RU" sz="1200" b="0" kern="1200" dirty="0" smtClean="0">
                <a:solidFill>
                  <a:schemeClr val="tx1"/>
                </a:solidFill>
                <a:latin typeface="+mn-lt"/>
                <a:ea typeface="+mn-ea"/>
                <a:cs typeface="+mn-cs"/>
              </a:rPr>
              <a:t> и нижние </a:t>
            </a:r>
            <a:r>
              <a:rPr lang="ru-RU" sz="1200" b="0" kern="1200" dirty="0" err="1" smtClean="0">
                <a:solidFill>
                  <a:schemeClr val="tx1"/>
                </a:solidFill>
                <a:latin typeface="+mn-lt"/>
                <a:ea typeface="+mn-ea"/>
                <a:cs typeface="+mn-cs"/>
              </a:rPr>
              <a:t>Тн</a:t>
            </a:r>
            <a:r>
              <a:rPr lang="ru-RU" sz="1200" b="0" kern="1200" dirty="0" smtClean="0">
                <a:solidFill>
                  <a:schemeClr val="tx1"/>
                </a:solidFill>
                <a:latin typeface="+mn-lt"/>
                <a:ea typeface="+mn-ea"/>
                <a:cs typeface="+mn-cs"/>
              </a:rPr>
              <a:t> границы изменчивости, которые называют техническими пределами. Если контролируемый признак изделия называют выходит за границы технического допуска, то изделие считают дефектным. При организации производственного процесса требуется, чтобы доля дефектных изделий в продукции была бы минимальной. Предположим, что распределение контролируемого признака Х подчиняется нормальному закону, определяемому плотностью:</a:t>
            </a:r>
          </a:p>
          <a:p>
            <a:r>
              <a:rPr lang="ru-RU" sz="1200" b="0" kern="1200" dirty="0" smtClean="0">
                <a:solidFill>
                  <a:schemeClr val="tx1"/>
                </a:solidFill>
                <a:latin typeface="+mn-lt"/>
                <a:ea typeface="+mn-ea"/>
                <a:cs typeface="+mn-cs"/>
              </a:rPr>
              <a:t>                                                                               </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где </a:t>
            </a:r>
            <a:r>
              <a:rPr lang="ru-RU" sz="1200" b="0" kern="1200" dirty="0" err="1" smtClean="0">
                <a:solidFill>
                  <a:schemeClr val="tx1"/>
                </a:solidFill>
                <a:latin typeface="+mn-lt"/>
                <a:ea typeface="+mn-ea"/>
                <a:cs typeface="+mn-cs"/>
              </a:rPr>
              <a:t>m</a:t>
            </a:r>
            <a:r>
              <a:rPr lang="ru-RU" sz="1200" b="0" kern="1200" dirty="0" smtClean="0">
                <a:solidFill>
                  <a:schemeClr val="tx1"/>
                </a:solidFill>
                <a:latin typeface="+mn-lt"/>
                <a:ea typeface="+mn-ea"/>
                <a:cs typeface="+mn-cs"/>
              </a:rPr>
              <a:t>=</a:t>
            </a:r>
            <a:r>
              <a:rPr lang="ru-RU" sz="1200" b="0" kern="1200" dirty="0" err="1" smtClean="0">
                <a:solidFill>
                  <a:schemeClr val="tx1"/>
                </a:solidFill>
                <a:latin typeface="+mn-lt"/>
                <a:ea typeface="+mn-ea"/>
                <a:cs typeface="+mn-cs"/>
              </a:rPr>
              <a:t>M</a:t>
            </a:r>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x</a:t>
            </a:r>
            <a:r>
              <a:rPr lang="ru-RU" sz="1200" b="0" kern="1200" dirty="0" smtClean="0">
                <a:solidFill>
                  <a:schemeClr val="tx1"/>
                </a:solidFill>
                <a:latin typeface="+mn-lt"/>
                <a:ea typeface="+mn-ea"/>
                <a:cs typeface="+mn-cs"/>
              </a:rPr>
              <a:t>) – математическое ожидание случайной величины;</a:t>
            </a:r>
          </a:p>
          <a:p>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 (х) – среднеквадратическое (стандартное) отклонение</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Теоретически случайная величина х может изменяться в пределах </a:t>
            </a:r>
          </a:p>
          <a:p>
            <a:r>
              <a:rPr lang="ru-RU" sz="1200" b="0" kern="1200" dirty="0" smtClean="0">
                <a:solidFill>
                  <a:schemeClr val="tx1"/>
                </a:solidFill>
                <a:latin typeface="+mn-lt"/>
                <a:ea typeface="+mn-ea"/>
                <a:cs typeface="+mn-cs"/>
              </a:rPr>
              <a:t>-∞&lt; х&lt;∞.  Однако с точностью до 0,03% случайная величина может находиться в интервале М(х)-3σ ≤ х ≤ М(х)+3σ (правила трех </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 что и принимается за пределы изменения случайной величины.</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Оценка точности технологических процессов</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Коэффициент точности технологического процесса </a:t>
            </a:r>
            <a:r>
              <a:rPr lang="ru-RU" sz="1200" b="0" kern="120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т</a:t>
            </a:r>
            <a:r>
              <a:rPr lang="ru-RU" sz="1200" b="0" kern="1200" baseline="0" dirty="0" smtClean="0">
                <a:solidFill>
                  <a:schemeClr val="tx1"/>
                </a:solidFill>
                <a:latin typeface="+mn-lt"/>
                <a:ea typeface="+mn-ea"/>
                <a:cs typeface="+mn-cs"/>
              </a:rPr>
              <a:t>  рассчитывается по формуле:</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a:t>
            </a:r>
            <a:r>
              <a:rPr lang="fr-FR" sz="1200" b="0" kern="1200" baseline="0" dirty="0" err="1" smtClean="0">
                <a:solidFill>
                  <a:schemeClr val="tx1"/>
                </a:solidFill>
                <a:latin typeface="+mn-lt"/>
                <a:ea typeface="+mn-ea"/>
                <a:cs typeface="+mn-cs"/>
              </a:rPr>
              <a:t>К</a:t>
            </a:r>
            <a:r>
              <a:rPr lang="fr-FR" sz="1200" b="0" kern="1200" baseline="-25000" dirty="0" err="1" smtClean="0">
                <a:solidFill>
                  <a:schemeClr val="tx1"/>
                </a:solidFill>
                <a:latin typeface="+mn-lt"/>
                <a:ea typeface="+mn-ea"/>
                <a:cs typeface="+mn-cs"/>
              </a:rPr>
              <a:t>т</a:t>
            </a:r>
            <a:r>
              <a:rPr lang="fr-FR" sz="1200" b="0" kern="1200" baseline="0" dirty="0" smtClean="0">
                <a:solidFill>
                  <a:schemeClr val="tx1"/>
                </a:solidFill>
                <a:latin typeface="+mn-lt"/>
                <a:ea typeface="+mn-ea"/>
                <a:cs typeface="+mn-cs"/>
              </a:rPr>
              <a:t> =  EMBED Equation.3                                                                (4)</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Т = Т</a:t>
            </a:r>
            <a:r>
              <a:rPr lang="ru-RU" sz="1200" b="0" kern="1200" baseline="-25000" dirty="0" smtClean="0">
                <a:solidFill>
                  <a:schemeClr val="tx1"/>
                </a:solidFill>
                <a:latin typeface="+mn-lt"/>
                <a:ea typeface="+mn-ea"/>
                <a:cs typeface="+mn-cs"/>
              </a:rPr>
              <a:t>В </a:t>
            </a:r>
            <a:r>
              <a:rPr lang="ru-RU" sz="1200" b="0" kern="1200" baseline="0" dirty="0" smtClean="0">
                <a:solidFill>
                  <a:schemeClr val="tx1"/>
                </a:solidFill>
                <a:latin typeface="+mn-lt"/>
                <a:ea typeface="+mn-ea"/>
                <a:cs typeface="+mn-cs"/>
              </a:rPr>
              <a:t> - Т</a:t>
            </a:r>
            <a:r>
              <a:rPr lang="ru-RU" sz="1200" b="0" kern="1200" baseline="-25000" dirty="0"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 допуск изделия</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 среднеквадратическое отклонение.</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Точность технологических процессов оценивают исходя из следующих критериев:</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 0,75 технологический процесс точный;</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=0,76-0,98 требует внимательного наблюдения;</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&gt;0,98 неудовлетворительный, </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На рисунке 5 показаны различные состояния технологического процесса, зависящие от значения параметров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μ</a:t>
            </a:r>
            <a:r>
              <a:rPr lang="ru-RU" sz="1200" b="0" kern="1200" baseline="0" dirty="0" smtClean="0">
                <a:solidFill>
                  <a:schemeClr val="tx1"/>
                </a:solidFill>
                <a:latin typeface="+mn-lt"/>
                <a:ea typeface="+mn-ea"/>
                <a:cs typeface="+mn-cs"/>
              </a:rPr>
              <a:t>. Для сравнения качественных показателей продукции с техническим допуском приведены нижняя и верхняя границы допуска, а также его середина.</a:t>
            </a: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μ</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Тн</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Тср</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Тв</a:t>
            </a:r>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Рисунок 5 – Схематическое изображение состояния производственного процесса</a:t>
            </a:r>
          </a:p>
          <a:p>
            <a:r>
              <a:rPr lang="ru-RU" sz="1200" b="0" kern="1200" baseline="0" dirty="0" smtClean="0">
                <a:solidFill>
                  <a:schemeClr val="tx1"/>
                </a:solidFill>
                <a:latin typeface="+mn-lt"/>
                <a:ea typeface="+mn-ea"/>
                <a:cs typeface="+mn-cs"/>
              </a:rPr>
              <a:t>	</a:t>
            </a:r>
          </a:p>
          <a:p>
            <a:r>
              <a:rPr lang="ru-RU" sz="1200" b="0" kern="1200" baseline="0" dirty="0" smtClean="0">
                <a:solidFill>
                  <a:schemeClr val="tx1"/>
                </a:solidFill>
                <a:latin typeface="+mn-lt"/>
                <a:ea typeface="+mn-ea"/>
                <a:cs typeface="+mn-cs"/>
              </a:rPr>
              <a:t>    На рисунке 5 показаны различные возможные состояния технологического процесса, зависящие от значения параметров </a:t>
            </a:r>
            <a:r>
              <a:rPr lang="ru-RU" sz="1200" b="0" kern="1200" baseline="0" dirty="0" err="1" smtClean="0">
                <a:solidFill>
                  <a:schemeClr val="tx1"/>
                </a:solidFill>
                <a:latin typeface="+mn-lt"/>
                <a:ea typeface="+mn-ea"/>
                <a:cs typeface="+mn-cs"/>
              </a:rPr>
              <a:t>μ</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Для сравнения качественных показателей продукции с техническим допуском приведены нижняя и верхняя границы допуска, а также его середина. На рисунке 1(а) показано идеальное состояние технологического процесса при бездефектном изготовлении продукции. На рисунке 5(с) оборудование настроен правильно на середину поля допуска, но его точность не соответствует техническим требованиям. Слишком большое значение среднего </a:t>
            </a:r>
            <a:r>
              <a:rPr lang="ru-RU" sz="1200" b="0" kern="1200" baseline="0" dirty="0" err="1" smtClean="0">
                <a:solidFill>
                  <a:schemeClr val="tx1"/>
                </a:solidFill>
                <a:latin typeface="+mn-lt"/>
                <a:ea typeface="+mn-ea"/>
                <a:cs typeface="+mn-cs"/>
              </a:rPr>
              <a:t>квадратического</a:t>
            </a:r>
            <a:r>
              <a:rPr lang="ru-RU" sz="1200" b="0" kern="1200" baseline="0" dirty="0" smtClean="0">
                <a:solidFill>
                  <a:schemeClr val="tx1"/>
                </a:solidFill>
                <a:latin typeface="+mn-lt"/>
                <a:ea typeface="+mn-ea"/>
                <a:cs typeface="+mn-cs"/>
              </a:rPr>
              <a:t> отклонения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привело к появлению брака. </a:t>
            </a:r>
          </a:p>
          <a:p>
            <a:r>
              <a:rPr lang="ru-RU" sz="1200" b="0" kern="1200" baseline="0" dirty="0" smtClean="0">
                <a:solidFill>
                  <a:schemeClr val="tx1"/>
                </a:solidFill>
                <a:latin typeface="+mn-lt"/>
                <a:ea typeface="+mn-ea"/>
                <a:cs typeface="+mn-cs"/>
              </a:rPr>
              <a:t>Если обозначить значение середины интервалов через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іср</a:t>
            </a:r>
            <a:r>
              <a:rPr lang="ru-RU" sz="1200" b="0" kern="1200" baseline="0" dirty="0" smtClean="0">
                <a:solidFill>
                  <a:schemeClr val="tx1"/>
                </a:solidFill>
                <a:latin typeface="+mn-lt"/>
                <a:ea typeface="+mn-ea"/>
                <a:cs typeface="+mn-cs"/>
              </a:rPr>
              <a:t>, а середину интервала с наибольшей частотой через Х</a:t>
            </a:r>
            <a:r>
              <a:rPr lang="ru-RU" sz="1200" b="0" kern="1200" baseline="-25000" dirty="0" smtClean="0">
                <a:solidFill>
                  <a:schemeClr val="tx1"/>
                </a:solidFill>
                <a:latin typeface="+mn-lt"/>
                <a:ea typeface="+mn-ea"/>
                <a:cs typeface="+mn-cs"/>
              </a:rPr>
              <a:t>0</a:t>
            </a:r>
            <a:r>
              <a:rPr lang="ru-RU" sz="1200" b="0" kern="1200" baseline="0" dirty="0" smtClean="0">
                <a:solidFill>
                  <a:schemeClr val="tx1"/>
                </a:solidFill>
                <a:latin typeface="+mn-lt"/>
                <a:ea typeface="+mn-ea"/>
                <a:cs typeface="+mn-cs"/>
              </a:rPr>
              <a:t>,частоту в интервалах через </a:t>
            </a:r>
            <a:r>
              <a:rPr lang="ru-RU" sz="1200" b="0" kern="1200" baseline="0" dirty="0" err="1" smtClean="0">
                <a:solidFill>
                  <a:schemeClr val="tx1"/>
                </a:solidFill>
                <a:latin typeface="+mn-lt"/>
                <a:ea typeface="+mn-ea"/>
                <a:cs typeface="+mn-cs"/>
              </a:rPr>
              <a:t>f</a:t>
            </a:r>
            <a:r>
              <a:rPr lang="ru-RU" sz="1200" b="0" kern="1200" baseline="0" dirty="0" smtClean="0">
                <a:solidFill>
                  <a:schemeClr val="tx1"/>
                </a:solidFill>
                <a:latin typeface="+mn-lt"/>
                <a:ea typeface="+mn-ea"/>
                <a:cs typeface="+mn-cs"/>
              </a:rPr>
              <a:t>, широту интервала </a:t>
            </a:r>
            <a:r>
              <a:rPr lang="ru-RU" sz="1200" b="0" kern="1200" baseline="0" dirty="0" err="1" smtClean="0">
                <a:solidFill>
                  <a:schemeClr val="tx1"/>
                </a:solidFill>
                <a:latin typeface="+mn-lt"/>
                <a:ea typeface="+mn-ea"/>
                <a:cs typeface="+mn-cs"/>
              </a:rPr>
              <a:t>h</a:t>
            </a:r>
            <a:r>
              <a:rPr lang="ru-RU" sz="1200" b="0" kern="1200" baseline="0" dirty="0" smtClean="0">
                <a:solidFill>
                  <a:schemeClr val="tx1"/>
                </a:solidFill>
                <a:latin typeface="+mn-lt"/>
                <a:ea typeface="+mn-ea"/>
                <a:cs typeface="+mn-cs"/>
              </a:rPr>
              <a:t> (0,2), а преобразованное значение середины интервала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іср</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 через </a:t>
            </a:r>
            <a:r>
              <a:rPr lang="ru-RU" sz="1200" b="0" kern="1200" baseline="0" dirty="0" err="1" smtClean="0">
                <a:solidFill>
                  <a:schemeClr val="tx1"/>
                </a:solidFill>
                <a:latin typeface="+mn-lt"/>
                <a:ea typeface="+mn-ea"/>
                <a:cs typeface="+mn-cs"/>
              </a:rPr>
              <a:t>U</a:t>
            </a:r>
            <a:r>
              <a:rPr lang="ru-RU" sz="1200" b="0" kern="1200" baseline="0" dirty="0" smtClean="0">
                <a:solidFill>
                  <a:schemeClr val="tx1"/>
                </a:solidFill>
                <a:latin typeface="+mn-lt"/>
                <a:ea typeface="+mn-ea"/>
                <a:cs typeface="+mn-cs"/>
              </a:rPr>
              <a:t>, то можно получить следующее выражение:</a:t>
            </a:r>
          </a:p>
          <a:p>
            <a:endParaRPr lang="ru-RU" sz="1200" b="0" kern="1200" baseline="0" dirty="0" smtClean="0">
              <a:solidFill>
                <a:schemeClr val="tx1"/>
              </a:solidFill>
              <a:latin typeface="+mn-lt"/>
              <a:ea typeface="+mn-ea"/>
              <a:cs typeface="+mn-cs"/>
            </a:endParaRPr>
          </a:p>
          <a:p>
            <a:r>
              <a:rPr lang="hr-HR" sz="1200" b="0" kern="1200" baseline="0" dirty="0" smtClean="0">
                <a:solidFill>
                  <a:schemeClr val="tx1"/>
                </a:solidFill>
                <a:latin typeface="+mn-lt"/>
                <a:ea typeface="+mn-ea"/>
                <a:cs typeface="+mn-cs"/>
              </a:rPr>
              <a:t>                                 U = (Х- Х</a:t>
            </a:r>
            <a:r>
              <a:rPr lang="hr-HR" sz="1200" b="0" kern="1200" baseline="-25000" dirty="0" smtClean="0">
                <a:solidFill>
                  <a:schemeClr val="tx1"/>
                </a:solidFill>
                <a:latin typeface="+mn-lt"/>
                <a:ea typeface="+mn-ea"/>
                <a:cs typeface="+mn-cs"/>
              </a:rPr>
              <a:t>0</a:t>
            </a:r>
            <a:r>
              <a:rPr lang="hr-HR" sz="1200" b="0" kern="1200" baseline="0" dirty="0" smtClean="0">
                <a:solidFill>
                  <a:schemeClr val="tx1"/>
                </a:solidFill>
                <a:latin typeface="+mn-lt"/>
                <a:ea typeface="+mn-ea"/>
                <a:cs typeface="+mn-cs"/>
              </a:rPr>
              <a:t>)/ h                                                                            (5)</a:t>
            </a:r>
          </a:p>
          <a:p>
            <a:endParaRPr lang="hr-H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После преобразования:</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Хi</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hUi</a:t>
            </a:r>
            <a:r>
              <a:rPr lang="ru-RU" sz="1200" b="0" kern="1200" baseline="0" dirty="0" smtClean="0">
                <a:solidFill>
                  <a:schemeClr val="tx1"/>
                </a:solidFill>
                <a:latin typeface="+mn-lt"/>
                <a:ea typeface="+mn-ea"/>
                <a:cs typeface="+mn-cs"/>
              </a:rPr>
              <a:t> + X</a:t>
            </a:r>
            <a:r>
              <a:rPr lang="ru-RU" sz="1200" b="0" kern="1200" baseline="-25000" dirty="0" smtClean="0">
                <a:solidFill>
                  <a:schemeClr val="tx1"/>
                </a:solidFill>
                <a:latin typeface="+mn-lt"/>
                <a:ea typeface="+mn-ea"/>
                <a:cs typeface="+mn-cs"/>
              </a:rPr>
              <a:t>0</a:t>
            </a:r>
            <a:r>
              <a:rPr lang="ru-RU" sz="1200" b="0" kern="1200" baseline="0" dirty="0" smtClean="0">
                <a:solidFill>
                  <a:schemeClr val="tx1"/>
                </a:solidFill>
                <a:latin typeface="+mn-lt"/>
                <a:ea typeface="+mn-ea"/>
                <a:cs typeface="+mn-cs"/>
              </a:rPr>
              <a:t>                                                                            (6)</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Вычисление среднего </a:t>
            </a:r>
            <a:r>
              <a:rPr lang="ru-RU" sz="1200" b="0" kern="1200" baseline="0" dirty="0" err="1" smtClean="0">
                <a:solidFill>
                  <a:schemeClr val="tx1"/>
                </a:solidFill>
                <a:latin typeface="+mn-lt"/>
                <a:ea typeface="+mn-ea"/>
                <a:cs typeface="+mn-cs"/>
              </a:rPr>
              <a:t>квадратического</a:t>
            </a:r>
            <a:r>
              <a:rPr lang="ru-RU" sz="1200" b="0" kern="1200" baseline="0" dirty="0" smtClean="0">
                <a:solidFill>
                  <a:schemeClr val="tx1"/>
                </a:solidFill>
                <a:latin typeface="+mn-lt"/>
                <a:ea typeface="+mn-ea"/>
                <a:cs typeface="+mn-cs"/>
              </a:rPr>
              <a:t> отклонения:</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EMBED Equation.3                                                                 (7)</a:t>
            </a:r>
          </a:p>
          <a:p>
            <a:endParaRPr lang="fr-FR" sz="1200" b="0" kern="1200" baseline="0" dirty="0" smtClean="0">
              <a:solidFill>
                <a:schemeClr val="tx1"/>
              </a:solidFill>
              <a:latin typeface="+mn-lt"/>
              <a:ea typeface="+mn-ea"/>
              <a:cs typeface="+mn-cs"/>
            </a:endParaRPr>
          </a:p>
          <a:p>
            <a:endParaRPr lang="fr-FR"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a:t>
            </a:r>
            <a:r>
              <a:rPr lang="fr-FR" sz="1200" b="0" kern="1200" baseline="0" smtClean="0">
                <a:solidFill>
                  <a:schemeClr val="tx1"/>
                </a:solidFill>
                <a:latin typeface="+mn-lt"/>
                <a:ea typeface="+mn-ea"/>
                <a:cs typeface="+mn-cs"/>
              </a:rPr>
              <a:t> </a:t>
            </a:r>
            <a:endParaRPr lang="fr-FR" sz="1200" b="0" kern="1200" baseline="0" dirty="0" smtClean="0">
              <a:solidFill>
                <a:schemeClr val="tx1"/>
              </a:solidFill>
              <a:latin typeface="+mn-lt"/>
              <a:ea typeface="+mn-ea"/>
              <a:cs typeface="+mn-cs"/>
            </a:endParaRPr>
          </a:p>
          <a:p>
            <a:endParaRPr lang="fr-FR" sz="1200" b="1"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14</a:t>
            </a:fld>
            <a:endParaRPr lang="ru-RU"/>
          </a:p>
        </p:txBody>
      </p:sp>
    </p:spTree>
    <p:extLst>
      <p:ext uri="{BB962C8B-B14F-4D97-AF65-F5344CB8AC3E}">
        <p14:creationId xmlns:p14="http://schemas.microsoft.com/office/powerpoint/2010/main" val="2496880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Статистический  анализ состояния технологического процесса</a:t>
            </a:r>
          </a:p>
          <a:p>
            <a:r>
              <a:rPr lang="ru-RU" sz="1200" kern="1200" dirty="0" smtClean="0">
                <a:solidFill>
                  <a:schemeClr val="tx1"/>
                </a:solidFill>
                <a:latin typeface="+mn-lt"/>
                <a:ea typeface="+mn-ea"/>
                <a:cs typeface="+mn-cs"/>
              </a:rPr>
              <a:t>      Статистическое регулирование технологического процесса предполагает проведение предварительного анализа точности и стабильности. </a:t>
            </a:r>
          </a:p>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Стабильность можно оценить путём построения и анализа гистограмм и контрольных карт. Для оценки точности технологического процесса (при нормальном распределении показателя качества) находят вероятную долю дефектной продукции </a:t>
            </a:r>
            <a:r>
              <a:rPr lang="ru-RU" sz="1200" i="1" kern="1200" dirty="0" err="1" smtClean="0">
                <a:solidFill>
                  <a:schemeClr val="tx1"/>
                </a:solidFill>
                <a:latin typeface="+mn-lt"/>
                <a:ea typeface="+mn-ea"/>
                <a:cs typeface="+mn-cs"/>
              </a:rPr>
              <a:t>q</a:t>
            </a:r>
            <a:r>
              <a:rPr lang="ru-RU" sz="1200" i="0" kern="1200" dirty="0" smtClean="0">
                <a:solidFill>
                  <a:schemeClr val="tx1"/>
                </a:solidFill>
                <a:latin typeface="+mn-lt"/>
                <a:ea typeface="+mn-ea"/>
                <a:cs typeface="+mn-cs"/>
              </a:rPr>
              <a:t> и коэффициент точности </a:t>
            </a:r>
            <a:r>
              <a:rPr lang="ru-RU" sz="1200" i="0" kern="120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dirty="0" smtClean="0">
                <a:solidFill>
                  <a:schemeClr val="tx1"/>
                </a:solidFill>
                <a:latin typeface="+mn-lt"/>
                <a:ea typeface="+mn-ea"/>
                <a:cs typeface="+mn-cs"/>
              </a:rPr>
              <a:t> </a:t>
            </a:r>
            <a:r>
              <a:rPr lang="ru-RU" sz="4000" i="0" kern="1200" baseline="-25000" dirty="0" smtClean="0">
                <a:solidFill>
                  <a:schemeClr val="tx1"/>
                </a:solidFill>
                <a:latin typeface="+mn-lt"/>
                <a:ea typeface="+mn-ea"/>
                <a:cs typeface="+mn-cs"/>
              </a:rPr>
              <a:t>--</a:t>
            </a:r>
            <a:r>
              <a:rPr lang="ru-RU" sz="1400" dirty="0" smtClean="0"/>
              <a:t>СВОЙСТВО</a:t>
            </a:r>
            <a:r>
              <a:rPr lang="ru-RU" sz="1200" dirty="0" smtClean="0"/>
              <a:t>,</a:t>
            </a:r>
            <a:r>
              <a:rPr lang="ru-RU" sz="1000" dirty="0" smtClean="0"/>
              <a:t>ОБУСЛОВЛИВАЮЩЕЕ БЛИЗОСТЬ ДЕЙСТВИТЕЛЬНЫХ И НОМИНАЛЬНЫХ ЗНАЧЕНИЙ ПАРАМЕТРОВ ПРОИЗВОДИМОЙ ФУНКЦИИ</a:t>
            </a:r>
          </a:p>
          <a:p>
            <a:r>
              <a:rPr lang="ru-RU" sz="1200" i="0" kern="1200" baseline="-2500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а также оценивают параметры распределения – математическое ожидание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и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Для этого берут выборку объёмом обычно не менее 100. Целесообразно отбирать единицы продукции не подряд, а, например, каждую пятую, десятую и т.п., что позволит более правильно оценить состояние технологического процесса.</a:t>
            </a:r>
          </a:p>
          <a:p>
            <a:r>
              <a:rPr lang="ru-RU" sz="1200" i="0" kern="1200" baseline="0" dirty="0" smtClean="0">
                <a:solidFill>
                  <a:schemeClr val="tx1"/>
                </a:solidFill>
                <a:latin typeface="+mn-lt"/>
                <a:ea typeface="+mn-ea"/>
                <a:cs typeface="+mn-cs"/>
              </a:rPr>
              <a:t>При правильной настройке технологического процесса математическое ожидание должно соответствовать середине поля допуска, задаваемого (обычно в нормативно-технической документации на продукцию) верхней и нижней границами </a:t>
            </a:r>
            <a:r>
              <a:rPr lang="ru-RU" sz="1200" i="0" kern="1200" baseline="0" dirty="0" err="1" smtClean="0">
                <a:solidFill>
                  <a:schemeClr val="tx1"/>
                </a:solidFill>
                <a:latin typeface="+mn-lt"/>
                <a:ea typeface="+mn-ea"/>
                <a:cs typeface="+mn-cs"/>
              </a:rPr>
              <a:t>Т</a:t>
            </a:r>
            <a:r>
              <a:rPr lang="ru-RU" sz="1200" i="0"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Т</a:t>
            </a:r>
            <a:r>
              <a:rPr lang="ru-RU" sz="1200" i="0"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В этом случае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 μ</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При отклонении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от μ</a:t>
            </a:r>
            <a:r>
              <a:rPr lang="ru-RU" sz="1200" i="0" kern="1200" baseline="-25000" dirty="0" smtClean="0">
                <a:solidFill>
                  <a:schemeClr val="tx1"/>
                </a:solidFill>
                <a:latin typeface="+mn-lt"/>
                <a:ea typeface="+mn-ea"/>
                <a:cs typeface="+mn-cs"/>
              </a:rPr>
              <a:t>0 </a:t>
            </a:r>
            <a:r>
              <a:rPr lang="ru-RU" sz="1200" i="0" kern="1200" baseline="0" dirty="0" smtClean="0">
                <a:solidFill>
                  <a:schemeClr val="tx1"/>
                </a:solidFill>
                <a:latin typeface="+mn-lt"/>
                <a:ea typeface="+mn-ea"/>
                <a:cs typeface="+mn-cs"/>
              </a:rPr>
              <a:t>увеличивается доля дефектной продукции.</a:t>
            </a:r>
          </a:p>
          <a:p>
            <a:r>
              <a:rPr lang="ru-RU" sz="1200" i="0" kern="1200" baseline="0" dirty="0" smtClean="0">
                <a:solidFill>
                  <a:schemeClr val="tx1"/>
                </a:solidFill>
                <a:latin typeface="+mn-lt"/>
                <a:ea typeface="+mn-ea"/>
                <a:cs typeface="+mn-cs"/>
              </a:rPr>
              <a:t>Увеличение среднего квадратичного отклонения приводит к большему рассеянию показателя качества, вследствие чего также увеличивается доля дефектной продукции.  </a:t>
            </a:r>
          </a:p>
          <a:p>
            <a:r>
              <a:rPr lang="ru-RU" sz="1200" i="0" kern="1200" baseline="0" dirty="0" smtClean="0">
                <a:solidFill>
                  <a:schemeClr val="tx1"/>
                </a:solidFill>
                <a:latin typeface="+mn-lt"/>
                <a:ea typeface="+mn-ea"/>
                <a:cs typeface="+mn-cs"/>
              </a:rPr>
              <a:t>Вероятную долю дефектной продукции </a:t>
            </a:r>
            <a:r>
              <a:rPr lang="ru-RU" sz="1200" i="1"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(или вероятную долю годной продукции </a:t>
            </a:r>
            <a:r>
              <a:rPr lang="ru-RU" sz="1200" i="1" kern="1200" baseline="0" dirty="0" err="1" smtClean="0">
                <a:solidFill>
                  <a:schemeClr val="tx1"/>
                </a:solidFill>
                <a:latin typeface="+mn-lt"/>
                <a:ea typeface="+mn-ea"/>
                <a:cs typeface="+mn-cs"/>
              </a:rPr>
              <a:t>p</a:t>
            </a:r>
            <a:r>
              <a:rPr lang="ru-RU" sz="1200" i="1" kern="1200" baseline="0" dirty="0" smtClean="0">
                <a:solidFill>
                  <a:schemeClr val="tx1"/>
                </a:solidFill>
                <a:latin typeface="+mn-lt"/>
                <a:ea typeface="+mn-ea"/>
                <a:cs typeface="+mn-cs"/>
              </a:rPr>
              <a:t> = 1-q</a:t>
            </a:r>
            <a:r>
              <a:rPr lang="ru-RU" sz="1200" i="0" kern="1200" baseline="0" dirty="0" smtClean="0">
                <a:solidFill>
                  <a:schemeClr val="tx1"/>
                </a:solidFill>
                <a:latin typeface="+mn-lt"/>
                <a:ea typeface="+mn-ea"/>
                <a:cs typeface="+mn-cs"/>
              </a:rPr>
              <a:t>) можно рассчитать, исходя из свойств интегральной функции распределения (рис.6), в соответствии с которыми </a:t>
            </a:r>
          </a:p>
          <a:p>
            <a:r>
              <a:rPr lang="bg-BG" sz="1200" i="1" kern="1200" baseline="0" dirty="0" smtClean="0">
                <a:solidFill>
                  <a:schemeClr val="tx1"/>
                </a:solidFill>
                <a:latin typeface="+mn-lt"/>
                <a:ea typeface="+mn-ea"/>
                <a:cs typeface="+mn-cs"/>
              </a:rPr>
              <a:t>P(x&lt;Т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 F(Т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a:t>
            </a:r>
            <a:r>
              <a:rPr lang="bg-BG" sz="1200" i="0" kern="1200" baseline="0" dirty="0" smtClean="0">
                <a:solidFill>
                  <a:schemeClr val="tx1"/>
                </a:solidFill>
                <a:latin typeface="+mn-lt"/>
                <a:ea typeface="+mn-ea"/>
                <a:cs typeface="+mn-cs"/>
              </a:rPr>
              <a:t>и </a:t>
            </a:r>
            <a:r>
              <a:rPr lang="bg-BG" sz="1200" i="1" kern="1200" baseline="0" dirty="0" smtClean="0">
                <a:solidFill>
                  <a:schemeClr val="tx1"/>
                </a:solidFill>
                <a:latin typeface="+mn-lt"/>
                <a:ea typeface="+mn-ea"/>
                <a:cs typeface="+mn-cs"/>
              </a:rPr>
              <a:t>P(Т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&lt;x&lt;Т</a:t>
            </a:r>
            <a:r>
              <a:rPr lang="bg-BG" sz="1200" i="1" kern="1200" baseline="-25000" dirty="0" smtClean="0">
                <a:solidFill>
                  <a:schemeClr val="tx1"/>
                </a:solidFill>
                <a:latin typeface="+mn-lt"/>
                <a:ea typeface="+mn-ea"/>
                <a:cs typeface="+mn-cs"/>
              </a:rPr>
              <a:t>в</a:t>
            </a:r>
            <a:r>
              <a:rPr lang="bg-BG" sz="1200" i="1" kern="1200" baseline="0" dirty="0" smtClean="0">
                <a:solidFill>
                  <a:schemeClr val="tx1"/>
                </a:solidFill>
                <a:latin typeface="+mn-lt"/>
                <a:ea typeface="+mn-ea"/>
                <a:cs typeface="+mn-cs"/>
              </a:rPr>
              <a:t>) = F(Т</a:t>
            </a:r>
            <a:r>
              <a:rPr lang="bg-BG" sz="1200" i="1" kern="1200" baseline="-25000" dirty="0" smtClean="0">
                <a:solidFill>
                  <a:schemeClr val="tx1"/>
                </a:solidFill>
                <a:latin typeface="+mn-lt"/>
                <a:ea typeface="+mn-ea"/>
                <a:cs typeface="+mn-cs"/>
              </a:rPr>
              <a:t>в</a:t>
            </a:r>
            <a:r>
              <a:rPr lang="bg-BG" sz="1200" i="1" kern="1200" baseline="0" dirty="0" smtClean="0">
                <a:solidFill>
                  <a:schemeClr val="tx1"/>
                </a:solidFill>
                <a:latin typeface="+mn-lt"/>
                <a:ea typeface="+mn-ea"/>
                <a:cs typeface="+mn-cs"/>
              </a:rPr>
              <a:t>)-F(Т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a:t>
            </a:r>
            <a:r>
              <a:rPr lang="bg-BG" sz="1200" i="0" kern="1200" baseline="0" dirty="0" smtClean="0">
                <a:solidFill>
                  <a:schemeClr val="tx1"/>
                </a:solidFill>
                <a:latin typeface="+mn-lt"/>
                <a:ea typeface="+mn-ea"/>
                <a:cs typeface="+mn-cs"/>
              </a:rPr>
              <a:t>(9)</a:t>
            </a:r>
          </a:p>
          <a:p>
            <a:r>
              <a:rPr lang="ru-RU" sz="1200" i="0" kern="1200" baseline="0" dirty="0" smtClean="0">
                <a:solidFill>
                  <a:schemeClr val="tx1"/>
                </a:solidFill>
                <a:latin typeface="+mn-lt"/>
                <a:ea typeface="+mn-ea"/>
                <a:cs typeface="+mn-cs"/>
              </a:rPr>
              <a:t>Если для продукции задан только нижний допуск, то дефектной будет продукция, у которой  показатель качества </a:t>
            </a:r>
            <a:r>
              <a:rPr lang="ru-RU" sz="1200" i="1" kern="1200" baseline="0" dirty="0" smtClean="0">
                <a:solidFill>
                  <a:schemeClr val="tx1"/>
                </a:solidFill>
                <a:latin typeface="+mn-lt"/>
                <a:ea typeface="+mn-ea"/>
                <a:cs typeface="+mn-cs"/>
              </a:rPr>
              <a:t>х</a:t>
            </a:r>
            <a:r>
              <a:rPr lang="ru-RU" sz="1200" i="0" kern="1200" baseline="0" dirty="0" smtClean="0">
                <a:solidFill>
                  <a:schemeClr val="tx1"/>
                </a:solidFill>
                <a:latin typeface="+mn-lt"/>
                <a:ea typeface="+mn-ea"/>
                <a:cs typeface="+mn-cs"/>
              </a:rPr>
              <a:t>&lt;</a:t>
            </a:r>
            <a:r>
              <a:rPr lang="ru-RU" sz="1200" i="0" kern="1200" baseline="0" dirty="0" err="1" smtClean="0">
                <a:solidFill>
                  <a:schemeClr val="tx1"/>
                </a:solidFill>
                <a:latin typeface="+mn-lt"/>
                <a:ea typeface="+mn-ea"/>
                <a:cs typeface="+mn-cs"/>
              </a:rPr>
              <a:t>T</a:t>
            </a:r>
            <a:r>
              <a:rPr lang="ru-RU" sz="1200" i="0"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и, следовательно, </a:t>
            </a:r>
            <a:r>
              <a:rPr lang="ru-RU" sz="1200" i="1" kern="1200" baseline="0" dirty="0" err="1" smtClean="0">
                <a:solidFill>
                  <a:schemeClr val="tx1"/>
                </a:solidFill>
                <a:latin typeface="+mn-lt"/>
                <a:ea typeface="+mn-ea"/>
                <a:cs typeface="+mn-cs"/>
              </a:rPr>
              <a:t>q</a:t>
            </a:r>
            <a:r>
              <a:rPr lang="ru-RU" sz="1200" i="1" kern="1200" baseline="0" dirty="0" smtClean="0">
                <a:solidFill>
                  <a:schemeClr val="tx1"/>
                </a:solidFill>
                <a:latin typeface="+mn-lt"/>
                <a:ea typeface="+mn-ea"/>
                <a:cs typeface="+mn-cs"/>
              </a:rPr>
              <a:t> = </a:t>
            </a:r>
            <a:r>
              <a:rPr lang="ru-RU" sz="1200" i="1" kern="1200" baseline="0" dirty="0" err="1" smtClean="0">
                <a:solidFill>
                  <a:schemeClr val="tx1"/>
                </a:solidFill>
                <a:latin typeface="+mn-lt"/>
                <a:ea typeface="+mn-ea"/>
                <a:cs typeface="+mn-cs"/>
              </a:rPr>
              <a:t>F</a:t>
            </a:r>
            <a:r>
              <a:rPr lang="ru-RU" sz="1200" i="1" kern="1200" baseline="0" dirty="0" smtClean="0">
                <a:solidFill>
                  <a:schemeClr val="tx1"/>
                </a:solidFill>
                <a:latin typeface="+mn-lt"/>
                <a:ea typeface="+mn-ea"/>
                <a:cs typeface="+mn-cs"/>
              </a:rPr>
              <a:t>(</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н</a:t>
            </a:r>
            <a:r>
              <a:rPr lang="ru-RU" sz="1200" i="1" kern="1200" baseline="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ru-RU" sz="1200" b="1" kern="1200" dirty="0" smtClean="0">
                <a:solidFill>
                  <a:schemeClr val="tx1"/>
                </a:solidFill>
                <a:latin typeface="+mn-lt"/>
                <a:ea typeface="+mn-ea"/>
                <a:cs typeface="+mn-cs"/>
              </a:rPr>
              <a:t> ЗАДАНИЕ 3 Критерии оценки промахов</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3.3.1 При анализе топаза получили следующие данные о содержании в нем  EMBED Equation.3  , %: 53,96% 54,15; 54,05; 54,03; 54,32. Установить, является ли последний результат грубой ошибкой.</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3.3.2 При анализе апатита получили следующие данные о содержании в нем  EMBED Equation.3  (%): 35,11; 35,14; 35,18; 35,21; 35,42. Установить, является ли последний результат грубой ошибкой.</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3.3.3 При определении сульфат-иона гравиметрическим методом получены следующие данные о содержании  EMBED Equation.3  (%): 15,51; 15,45; 15,48; 15,58; 16,21. Определить, является ли последний результат грубой ошибкой.</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3.3.4 При исследовании раствора получили следующие значения рН: 5,48; 5,45; 5,30; 5,50; 5,55. Определить, является ли значение рН 5,30 грубой ошибкой.</a:t>
            </a:r>
          </a:p>
          <a:p>
            <a:endParaRPr lang="ru-RU" sz="1200" b="1"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3.3.5 Содержание фосфора в чугуне  по данным атомно-эмиссионного анализа составляет (%): 0,26; 0,24; 0,21; 0,23; 0,27; 0,30. Является ли величина 0,30 % промахом?</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3.3.6 Содержание  EMBED Equation.3  в образце силиката по результатам гравиметрического анализа составляет (%): 43,10; 43,15; 43,25; 43,45; 43,20. имеется ли промах в выборке результатов?</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3.3.7 При определении рН  раствора получены следующие результаты: 8,29 ; 8,30; 8,39; 8,28; 8,31. Является ли величина 8,39 промахом. </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3.3.8 Имеется ли промах в результатах, полученных </a:t>
            </a:r>
            <a:r>
              <a:rPr lang="ru-RU" sz="1200" b="0" kern="1200" dirty="0" err="1" smtClean="0">
                <a:solidFill>
                  <a:schemeClr val="tx1"/>
                </a:solidFill>
                <a:latin typeface="+mn-lt"/>
                <a:ea typeface="+mn-ea"/>
                <a:cs typeface="+mn-cs"/>
              </a:rPr>
              <a:t>хроматографическим</a:t>
            </a:r>
            <a:r>
              <a:rPr lang="ru-RU" sz="1200" b="0" kern="1200" dirty="0" smtClean="0">
                <a:solidFill>
                  <a:schemeClr val="tx1"/>
                </a:solidFill>
                <a:latin typeface="+mn-lt"/>
                <a:ea typeface="+mn-ea"/>
                <a:cs typeface="+mn-cs"/>
              </a:rPr>
              <a:t> методом при определении антипирина в крови (мкг/г плазмы): 0,01; 0,06; 0,03; 0,04; 0,02; 0,05?</a:t>
            </a:r>
          </a:p>
          <a:p>
            <a:r>
              <a:rPr lang="ru-RU" sz="1200" b="0" kern="1200" dirty="0" smtClean="0">
                <a:solidFill>
                  <a:schemeClr val="tx1"/>
                </a:solidFill>
                <a:latin typeface="+mn-lt"/>
                <a:ea typeface="+mn-ea"/>
                <a:cs typeface="+mn-cs"/>
              </a:rPr>
              <a:t>3.3.9 Потенциометрическим методом получены следующие результаты определения нитратов в картофеле (мг/кг продукта): 80; 100; 75; 90; 85. Имеется ли промах в выборке результатов анализа? </a:t>
            </a:r>
          </a:p>
          <a:p>
            <a:endParaRPr lang="ru-RU" sz="1200" b="1"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3.3.10 Содержание фосфора в чугуне  по данным атомно-эмиссионного анализа составляет (%): 0,29; 0,27; 0,21; 0,20; 0,27; 0,33. Является ли величина 0,33 % промахом?</a:t>
            </a: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Рисунок 6 – Определение доли дефектной продукции по интегральной функции распределения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Если для продукции задан только верхний допуск, то дефектной будет продукция, у которой  показатель качества х &gt;</a:t>
            </a:r>
            <a:r>
              <a:rPr lang="ru-RU" sz="1200" i="0" kern="1200" baseline="0" dirty="0" err="1" smtClean="0">
                <a:solidFill>
                  <a:schemeClr val="tx1"/>
                </a:solidFill>
                <a:latin typeface="+mn-lt"/>
                <a:ea typeface="+mn-ea"/>
                <a:cs typeface="+mn-cs"/>
              </a:rPr>
              <a:t>T</a:t>
            </a:r>
            <a:r>
              <a:rPr lang="ru-RU" sz="1200" i="0"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следовательно,</a:t>
            </a:r>
          </a:p>
          <a:p>
            <a:r>
              <a:rPr lang="el-GR" sz="1200" i="1" kern="1200" baseline="0" dirty="0" smtClean="0">
                <a:solidFill>
                  <a:schemeClr val="tx1"/>
                </a:solidFill>
                <a:latin typeface="+mn-lt"/>
                <a:ea typeface="+mn-ea"/>
                <a:cs typeface="+mn-cs"/>
              </a:rPr>
              <a:t>α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   q =1 -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a:t>
            </a:r>
            <a:endParaRPr lang="el-G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Если для продукции заданы верхний и нижний допуски, то дефектной будет продукция, у которой  показатель качества </a:t>
            </a:r>
            <a:r>
              <a:rPr lang="ru-RU" sz="1200" i="1" kern="1200" baseline="0" dirty="0" err="1" smtClean="0">
                <a:solidFill>
                  <a:schemeClr val="tx1"/>
                </a:solidFill>
                <a:latin typeface="+mn-lt"/>
                <a:ea typeface="+mn-ea"/>
                <a:cs typeface="+mn-cs"/>
              </a:rPr>
              <a:t>Т</a:t>
            </a:r>
            <a:r>
              <a:rPr lang="ru-RU" sz="1200" i="1" kern="1200" baseline="-25000" dirty="0" err="1" smtClean="0">
                <a:solidFill>
                  <a:schemeClr val="tx1"/>
                </a:solidFill>
                <a:latin typeface="+mn-lt"/>
                <a:ea typeface="+mn-ea"/>
                <a:cs typeface="+mn-cs"/>
              </a:rPr>
              <a:t>н</a:t>
            </a:r>
            <a:r>
              <a:rPr lang="ru-RU" sz="1200" i="1" kern="1200" baseline="0" dirty="0" smtClean="0">
                <a:solidFill>
                  <a:schemeClr val="tx1"/>
                </a:solidFill>
                <a:latin typeface="+mn-lt"/>
                <a:ea typeface="+mn-ea"/>
                <a:cs typeface="+mn-cs"/>
              </a:rPr>
              <a:t>&lt;х&lt;</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следовательно </a:t>
            </a:r>
          </a:p>
          <a:p>
            <a:r>
              <a:rPr lang="el-GR" sz="1200" i="1" kern="1200" baseline="0" dirty="0" smtClean="0">
                <a:solidFill>
                  <a:schemeClr val="tx1"/>
                </a:solidFill>
                <a:latin typeface="+mn-lt"/>
                <a:ea typeface="+mn-ea"/>
                <a:cs typeface="+mn-cs"/>
              </a:rPr>
              <a:t>α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 - F(T</a:t>
            </a:r>
            <a:r>
              <a:rPr lang="el-GR" sz="1200" i="1" kern="1200" baseline="-25000" dirty="0" smtClean="0">
                <a:solidFill>
                  <a:schemeClr val="tx1"/>
                </a:solidFill>
                <a:latin typeface="+mn-lt"/>
                <a:ea typeface="+mn-ea"/>
                <a:cs typeface="+mn-cs"/>
              </a:rPr>
              <a:t>н</a:t>
            </a:r>
            <a:r>
              <a:rPr lang="el-GR" sz="1200" i="1" kern="1200" baseline="0" dirty="0" smtClean="0">
                <a:solidFill>
                  <a:schemeClr val="tx1"/>
                </a:solidFill>
                <a:latin typeface="+mn-lt"/>
                <a:ea typeface="+mn-ea"/>
                <a:cs typeface="+mn-cs"/>
              </a:rPr>
              <a:t>)   q =1 + F(T</a:t>
            </a:r>
            <a:r>
              <a:rPr lang="el-GR" sz="1200" i="1" kern="1200" baseline="-25000" dirty="0" smtClean="0">
                <a:solidFill>
                  <a:schemeClr val="tx1"/>
                </a:solidFill>
                <a:latin typeface="+mn-lt"/>
                <a:ea typeface="+mn-ea"/>
                <a:cs typeface="+mn-cs"/>
              </a:rPr>
              <a:t>н</a:t>
            </a:r>
            <a:r>
              <a:rPr lang="el-GR" sz="1200" i="1" kern="1200" baseline="0" dirty="0" smtClean="0">
                <a:solidFill>
                  <a:schemeClr val="tx1"/>
                </a:solidFill>
                <a:latin typeface="+mn-lt"/>
                <a:ea typeface="+mn-ea"/>
                <a:cs typeface="+mn-cs"/>
              </a:rPr>
              <a:t>)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a:t>
            </a:r>
            <a:endParaRPr lang="el-G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Показателем качества технологического процесса является коэффициент точности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где допуск </a:t>
            </a:r>
            <a:r>
              <a:rPr lang="ru-RU" sz="1200" i="1" kern="1200" baseline="0" dirty="0" smtClean="0">
                <a:solidFill>
                  <a:schemeClr val="tx1"/>
                </a:solidFill>
                <a:latin typeface="+mn-lt"/>
                <a:ea typeface="+mn-ea"/>
                <a:cs typeface="+mn-cs"/>
              </a:rPr>
              <a:t>Т= </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в</a:t>
            </a:r>
            <a:r>
              <a:rPr lang="ru-RU" sz="1200" i="1"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 выборочное СКО.</a:t>
            </a:r>
          </a:p>
          <a:p>
            <a:r>
              <a:rPr lang="ru-RU" sz="1200" i="0" kern="1200" baseline="0" dirty="0" smtClean="0">
                <a:solidFill>
                  <a:schemeClr val="tx1"/>
                </a:solidFill>
                <a:latin typeface="+mn-lt"/>
                <a:ea typeface="+mn-ea"/>
                <a:cs typeface="+mn-cs"/>
              </a:rPr>
              <a:t>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 0,75  технологический процесс достаточно точный.</a:t>
            </a:r>
          </a:p>
          <a:p>
            <a:r>
              <a:rPr lang="ru-RU" sz="1200" i="0" kern="1200" baseline="0" dirty="0" smtClean="0">
                <a:solidFill>
                  <a:schemeClr val="tx1"/>
                </a:solidFill>
                <a:latin typeface="+mn-lt"/>
                <a:ea typeface="+mn-ea"/>
                <a:cs typeface="+mn-cs"/>
              </a:rPr>
              <a:t>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0" dirty="0" smtClean="0">
                <a:solidFill>
                  <a:schemeClr val="tx1"/>
                </a:solidFill>
                <a:latin typeface="+mn-lt"/>
                <a:ea typeface="+mn-ea"/>
                <a:cs typeface="+mn-cs"/>
              </a:rPr>
              <a:t> = 0,76…0,98 технологический процесс требует внимательного наблюдения. 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&gt; 0,98 точность неудовлетворительная.</a:t>
            </a:r>
          </a:p>
          <a:p>
            <a:r>
              <a:rPr lang="ru-RU" sz="1200" i="0" kern="1200" baseline="0" dirty="0" smtClean="0">
                <a:solidFill>
                  <a:schemeClr val="tx1"/>
                </a:solidFill>
                <a:latin typeface="+mn-lt"/>
                <a:ea typeface="+mn-ea"/>
                <a:cs typeface="+mn-cs"/>
              </a:rPr>
              <a:t>На рисунке 6 показана полученная кривая плотности нормального распределения, расположенная в пределах поля допуска, ограниченного нижним предельным значением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и верхним предельным значением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      Известно, что вся площадь под кривой нормального распределения равна 1. Площадь под кривой между двумя предельными значениями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 представляет собой ту долю всей совокупности (принятой за 1),  для которой значение Х лежит в пределах поля допуска, т. е. долю годной продукции </a:t>
            </a:r>
            <a:r>
              <a:rPr lang="ru-RU" sz="1200" i="0"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Эта доля определяется как вероятность того, что случайная величина Х примет значение в пределах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fr-FR" sz="1200" i="0" kern="1200" baseline="0" dirty="0" smtClean="0">
                <a:solidFill>
                  <a:schemeClr val="tx1"/>
                </a:solidFill>
                <a:latin typeface="+mn-lt"/>
                <a:ea typeface="+mn-ea"/>
                <a:cs typeface="+mn-cs"/>
              </a:rPr>
              <a:t> EMBED Equation.3             (10)</a:t>
            </a:r>
          </a:p>
          <a:p>
            <a:endParaRPr lang="fr-F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где Ф (х) – функция Лапласа;</a:t>
            </a:r>
          </a:p>
          <a:p>
            <a:r>
              <a:rPr lang="el-GR" sz="1200" i="0" kern="1200" baseline="0" dirty="0" smtClean="0">
                <a:solidFill>
                  <a:schemeClr val="tx1"/>
                </a:solidFill>
                <a:latin typeface="+mn-lt"/>
                <a:ea typeface="+mn-ea"/>
                <a:cs typeface="+mn-cs"/>
              </a:rPr>
              <a:t>       α = (1- q) – доля дефектной продукции.</a:t>
            </a:r>
          </a:p>
          <a:p>
            <a:r>
              <a:rPr lang="ru-RU" sz="1200" i="0" kern="1200" baseline="0" dirty="0" smtClean="0">
                <a:solidFill>
                  <a:schemeClr val="tx1"/>
                </a:solidFill>
                <a:latin typeface="+mn-lt"/>
                <a:ea typeface="+mn-ea"/>
                <a:cs typeface="+mn-cs"/>
              </a:rPr>
              <a:t>       </a:t>
            </a:r>
            <a:r>
              <a:rPr lang="ru-RU" sz="1200" i="0"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   доля годной продукции.</a:t>
            </a:r>
          </a:p>
          <a:p>
            <a:r>
              <a:rPr lang="ru-RU" sz="1200" i="0" kern="1200" baseline="0" dirty="0" smtClean="0">
                <a:solidFill>
                  <a:schemeClr val="tx1"/>
                </a:solidFill>
                <a:latin typeface="+mn-lt"/>
                <a:ea typeface="+mn-ea"/>
                <a:cs typeface="+mn-cs"/>
              </a:rPr>
              <a:t>Из формулы (10) следует, что доля годной продукции зависит от допуска, а также от значений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Следовательно, чем больше будет поле допуска, тем больше будет доля годной продукции</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15</a:t>
            </a:fld>
            <a:endParaRPr lang="ru-RU"/>
          </a:p>
        </p:txBody>
      </p:sp>
    </p:spTree>
    <p:extLst>
      <p:ext uri="{BB962C8B-B14F-4D97-AF65-F5344CB8AC3E}">
        <p14:creationId xmlns:p14="http://schemas.microsoft.com/office/powerpoint/2010/main" val="2574991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Анализ выбросов</a:t>
            </a:r>
          </a:p>
          <a:p>
            <a:r>
              <a:rPr lang="ru-RU" sz="1200" b="0" kern="1200" dirty="0" smtClean="0">
                <a:solidFill>
                  <a:schemeClr val="tx1"/>
                </a:solidFill>
                <a:latin typeface="+mn-lt"/>
                <a:ea typeface="+mn-ea"/>
                <a:cs typeface="+mn-cs"/>
              </a:rPr>
              <a:t>     Выбросы – аномальные значения наблюдаемой величины, значительно отличающиеся от остальных. Наличие в выборке такого значения («подозрительный» результат) указывает на возможность ошибки результата, которое следует исключить из выборки как не принадлежащее генеральной совокупности. Подтверждение ошибочного результата сводится к проверке гипотезы о выбросах.</a:t>
            </a:r>
          </a:p>
          <a:p>
            <a:r>
              <a:rPr lang="ru-RU" sz="1200" b="0" kern="1200" dirty="0" smtClean="0">
                <a:solidFill>
                  <a:schemeClr val="tx1"/>
                </a:solidFill>
                <a:latin typeface="+mn-lt"/>
                <a:ea typeface="+mn-ea"/>
                <a:cs typeface="+mn-cs"/>
              </a:rPr>
              <a:t>    Критерии исключения грубой ошибки (выброса, промаха). </a:t>
            </a:r>
          </a:p>
          <a:p>
            <a:r>
              <a:rPr lang="ru-RU" sz="1200" b="0" kern="1200" dirty="0" smtClean="0">
                <a:solidFill>
                  <a:schemeClr val="tx1"/>
                </a:solidFill>
                <a:latin typeface="+mn-lt"/>
                <a:ea typeface="+mn-ea"/>
                <a:cs typeface="+mn-cs"/>
              </a:rPr>
              <a:t>-  Критерий проверки имеет вид:  </a:t>
            </a:r>
            <a:r>
              <a:rPr lang="ru-RU" sz="1200" b="0" kern="1200" dirty="0" err="1" smtClean="0">
                <a:solidFill>
                  <a:schemeClr val="tx1"/>
                </a:solidFill>
                <a:latin typeface="+mn-lt"/>
                <a:ea typeface="+mn-ea"/>
                <a:cs typeface="+mn-cs"/>
              </a:rPr>
              <a:t>r</a:t>
            </a:r>
            <a:r>
              <a:rPr lang="ru-RU" sz="1200" b="0" kern="1200" dirty="0" smtClean="0">
                <a:solidFill>
                  <a:schemeClr val="tx1"/>
                </a:solidFill>
                <a:latin typeface="+mn-lt"/>
                <a:ea typeface="+mn-ea"/>
                <a:cs typeface="+mn-cs"/>
              </a:rPr>
              <a:t>  = </a:t>
            </a:r>
            <a:r>
              <a:rPr lang="ru-RU" sz="1200" b="0" kern="1200" dirty="0" err="1" smtClean="0">
                <a:solidFill>
                  <a:schemeClr val="tx1"/>
                </a:solidFill>
                <a:latin typeface="+mn-lt"/>
                <a:ea typeface="+mn-ea"/>
                <a:cs typeface="+mn-cs"/>
              </a:rPr>
              <a:t>I</a:t>
            </a:r>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 –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{(n-1)/</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a:t>
            </a:r>
            <a:r>
              <a:rPr lang="ru-RU" sz="1200" b="0" kern="1200" baseline="30000" dirty="0" smtClean="0">
                <a:solidFill>
                  <a:schemeClr val="tx1"/>
                </a:solidFill>
                <a:latin typeface="+mn-lt"/>
                <a:ea typeface="+mn-ea"/>
                <a:cs typeface="+mn-cs"/>
              </a:rPr>
              <a:t>1/2</a:t>
            </a:r>
            <a:r>
              <a:rPr lang="ru-RU" sz="1200" b="0" kern="1200" baseline="0" dirty="0" smtClean="0">
                <a:solidFill>
                  <a:schemeClr val="tx1"/>
                </a:solidFill>
                <a:latin typeface="+mn-lt"/>
                <a:ea typeface="+mn-ea"/>
                <a:cs typeface="+mn-cs"/>
              </a:rPr>
              <a:t>],                       (13)</a:t>
            </a:r>
          </a:p>
          <a:p>
            <a:r>
              <a:rPr lang="ru-RU" sz="1200" b="0" kern="1200" baseline="0" dirty="0" smtClean="0">
                <a:solidFill>
                  <a:schemeClr val="tx1"/>
                </a:solidFill>
                <a:latin typeface="+mn-lt"/>
                <a:ea typeface="+mn-ea"/>
                <a:cs typeface="+mn-cs"/>
              </a:rPr>
              <a:t>где   </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  - результат измерения, предполагаемый как грубая ошибка;</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25000" dirty="0" smtClean="0">
                <a:solidFill>
                  <a:schemeClr val="tx1"/>
                </a:solidFill>
                <a:latin typeface="+mn-lt"/>
                <a:ea typeface="+mn-ea"/>
                <a:cs typeface="+mn-cs"/>
              </a:rPr>
              <a:t> - </a:t>
            </a:r>
            <a:r>
              <a:rPr lang="ru-RU" sz="1200" b="0" kern="1200" baseline="0" dirty="0" smtClean="0">
                <a:solidFill>
                  <a:schemeClr val="tx1"/>
                </a:solidFill>
                <a:latin typeface="+mn-lt"/>
                <a:ea typeface="+mn-ea"/>
                <a:cs typeface="+mn-cs"/>
              </a:rPr>
              <a:t>- среднее значение данных выборки;</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    - выборочное среднее </a:t>
            </a:r>
            <a:r>
              <a:rPr lang="ru-RU" sz="1200" b="0" kern="1200" baseline="0" dirty="0" err="1" smtClean="0">
                <a:solidFill>
                  <a:schemeClr val="tx1"/>
                </a:solidFill>
                <a:latin typeface="+mn-lt"/>
                <a:ea typeface="+mn-ea"/>
                <a:cs typeface="+mn-cs"/>
              </a:rPr>
              <a:t>квадратическое</a:t>
            </a:r>
            <a:r>
              <a:rPr lang="ru-RU" sz="1200" b="0" kern="1200" baseline="0" dirty="0" smtClean="0">
                <a:solidFill>
                  <a:schemeClr val="tx1"/>
                </a:solidFill>
                <a:latin typeface="+mn-lt"/>
                <a:ea typeface="+mn-ea"/>
                <a:cs typeface="+mn-cs"/>
              </a:rPr>
              <a:t> отклонение;</a:t>
            </a:r>
          </a:p>
          <a:p>
            <a:r>
              <a:rPr lang="ru-RU" sz="1200" b="0" kern="1200" baseline="0" dirty="0" smtClean="0">
                <a:solidFill>
                  <a:schemeClr val="tx1"/>
                </a:solidFill>
                <a:latin typeface="+mn-lt"/>
                <a:ea typeface="+mn-ea"/>
                <a:cs typeface="+mn-cs"/>
              </a:rPr>
              <a:t>   (n-1) – число степеней свободы как общее число измерений за вычетом числа оценок, рассчитанных по этим измерениям и применяемых при расчете рассматриваемой характеристики.</a:t>
            </a:r>
          </a:p>
          <a:p>
            <a:r>
              <a:rPr lang="ru-RU" sz="1200" b="0" kern="1200" baseline="0" dirty="0" smtClean="0">
                <a:solidFill>
                  <a:schemeClr val="tx1"/>
                </a:solidFill>
                <a:latin typeface="+mn-lt"/>
                <a:ea typeface="+mn-ea"/>
                <a:cs typeface="+mn-cs"/>
              </a:rPr>
              <a:t>     Следует учесть, что в расчет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 включается и «подозрительный» результат.</a:t>
            </a:r>
          </a:p>
          <a:p>
            <a:r>
              <a:rPr lang="ru-RU" sz="1200" b="0" kern="1200" baseline="0" dirty="0" smtClean="0">
                <a:solidFill>
                  <a:schemeClr val="tx1"/>
                </a:solidFill>
                <a:latin typeface="+mn-lt"/>
                <a:ea typeface="+mn-ea"/>
                <a:cs typeface="+mn-cs"/>
              </a:rPr>
              <a:t>-  Критерий 3σ. В этом случае считается, что результат, возникающих с вероятностью Р ≤ 0,003 маловероятен  и его можно квалифицировать промахом, то есть сомнительный результат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отбрасывается, если </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 х - х</a:t>
            </a:r>
            <a:r>
              <a:rPr lang="el-GR" sz="1200" b="0" kern="1200" baseline="-25000" dirty="0" smtClean="0">
                <a:solidFill>
                  <a:schemeClr val="tx1"/>
                </a:solidFill>
                <a:latin typeface="+mn-lt"/>
                <a:ea typeface="+mn-ea"/>
                <a:cs typeface="+mn-cs"/>
              </a:rPr>
              <a:t>i</a:t>
            </a:r>
            <a:r>
              <a:rPr lang="el-GR" sz="1200" b="0" kern="1200" baseline="0" dirty="0" smtClean="0">
                <a:solidFill>
                  <a:schemeClr val="tx1"/>
                </a:solidFill>
                <a:latin typeface="+mn-lt"/>
                <a:ea typeface="+mn-ea"/>
                <a:cs typeface="+mn-cs"/>
              </a:rPr>
              <a:t>| &gt;3σ                                                                  (14)</a:t>
            </a: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Значения  х и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вычисляются без учета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25000" dirty="0" smtClean="0">
                <a:solidFill>
                  <a:schemeClr val="tx1"/>
                </a:solidFill>
                <a:latin typeface="+mn-lt"/>
                <a:ea typeface="+mn-ea"/>
                <a:cs typeface="+mn-cs"/>
              </a:rPr>
              <a:t>. ; </a:t>
            </a:r>
            <a:r>
              <a:rPr lang="ru-RU" sz="1200" b="0" kern="1200" baseline="0" dirty="0" smtClean="0">
                <a:solidFill>
                  <a:schemeClr val="tx1"/>
                </a:solidFill>
                <a:latin typeface="+mn-lt"/>
                <a:ea typeface="+mn-ea"/>
                <a:cs typeface="+mn-cs"/>
              </a:rPr>
              <a:t>данный критерий надежен при числе измерений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20,…,50.</a:t>
            </a:r>
          </a:p>
          <a:p>
            <a:r>
              <a:rPr lang="ru-RU" sz="1200" b="0" kern="1200" baseline="0" dirty="0" smtClean="0">
                <a:solidFill>
                  <a:schemeClr val="tx1"/>
                </a:solidFill>
                <a:latin typeface="+mn-lt"/>
                <a:ea typeface="+mn-ea"/>
                <a:cs typeface="+mn-cs"/>
              </a:rPr>
              <a:t>- если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&lt; 20, целесообразно применять критерий Романовского, при этом вычисляют  β =  |(х –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/3σ| и полученное значение β сравнивают с теоретическим βт – при выбираемом уровне значимости Р по таблице 1:</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Таблица 1 – Уровень значимости βт = </a:t>
            </a:r>
            <a:r>
              <a:rPr lang="ru-RU" sz="1200" b="0" kern="1200" baseline="0" dirty="0" err="1" smtClean="0">
                <a:solidFill>
                  <a:schemeClr val="tx1"/>
                </a:solidFill>
                <a:latin typeface="+mn-lt"/>
                <a:ea typeface="+mn-ea"/>
                <a:cs typeface="+mn-cs"/>
              </a:rPr>
              <a:t>f</a:t>
            </a:r>
            <a:r>
              <a:rPr lang="ru-RU" sz="1200" b="0" kern="1200" baseline="0" dirty="0" smtClean="0">
                <a:solidFill>
                  <a:schemeClr val="tx1"/>
                </a:solidFill>
                <a:latin typeface="+mn-lt"/>
                <a:ea typeface="+mn-ea"/>
                <a:cs typeface="+mn-cs"/>
              </a:rPr>
              <a:t>(</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Вероятность Р	Число измерений							</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4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6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8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10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12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15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20	</a:t>
            </a:r>
          </a:p>
          <a:p>
            <a:r>
              <a:rPr lang="ru-RU" sz="1200" b="0" kern="1200" baseline="0" dirty="0" smtClean="0">
                <a:solidFill>
                  <a:schemeClr val="tx1"/>
                </a:solidFill>
                <a:latin typeface="+mn-lt"/>
                <a:ea typeface="+mn-ea"/>
                <a:cs typeface="+mn-cs"/>
              </a:rPr>
              <a:t>0,01	1,73	2,16	2,43	2,62	2,75	2,90	3,08	</a:t>
            </a:r>
          </a:p>
          <a:p>
            <a:r>
              <a:rPr lang="ru-RU" sz="1200" b="0" kern="1200" baseline="0" dirty="0" smtClean="0">
                <a:solidFill>
                  <a:schemeClr val="tx1"/>
                </a:solidFill>
                <a:latin typeface="+mn-lt"/>
                <a:ea typeface="+mn-ea"/>
                <a:cs typeface="+mn-cs"/>
              </a:rPr>
              <a:t>0,02	1,72	2,13	2,37	2,54	2,66	2,80	2,96	</a:t>
            </a:r>
          </a:p>
          <a:p>
            <a:r>
              <a:rPr lang="ru-RU" sz="1200" b="0" kern="1200" baseline="0" dirty="0" smtClean="0">
                <a:solidFill>
                  <a:schemeClr val="tx1"/>
                </a:solidFill>
                <a:latin typeface="+mn-lt"/>
                <a:ea typeface="+mn-ea"/>
                <a:cs typeface="+mn-cs"/>
              </a:rPr>
              <a:t>0,05	1,71	2,10	2,27	2,41	2,52	2,64	2,78	</a:t>
            </a:r>
          </a:p>
          <a:p>
            <a:r>
              <a:rPr lang="ru-RU" sz="1200" b="0" kern="1200" baseline="0" dirty="0" smtClean="0">
                <a:solidFill>
                  <a:schemeClr val="tx1"/>
                </a:solidFill>
                <a:latin typeface="+mn-lt"/>
                <a:ea typeface="+mn-ea"/>
                <a:cs typeface="+mn-cs"/>
              </a:rPr>
              <a:t>0,10	1,69	2,0	2,17	2,29	2,39	2,49	2,62	</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Обычно выбирают α = 0,01 – 0,05 и, если β ≥ βт, то результат отбрасывают.</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 если число измерений до 10, то можно использовать критерий </a:t>
            </a:r>
            <a:r>
              <a:rPr lang="ru-RU" sz="1200" b="0" kern="1200" baseline="0" dirty="0" err="1" smtClean="0">
                <a:solidFill>
                  <a:schemeClr val="tx1"/>
                </a:solidFill>
                <a:latin typeface="+mn-lt"/>
                <a:ea typeface="+mn-ea"/>
                <a:cs typeface="+mn-cs"/>
              </a:rPr>
              <a:t>Шовэне</a:t>
            </a:r>
            <a:r>
              <a:rPr lang="ru-RU" sz="1200" b="0" kern="1200" baseline="0" dirty="0" smtClean="0">
                <a:solidFill>
                  <a:schemeClr val="tx1"/>
                </a:solidFill>
                <a:latin typeface="+mn-lt"/>
                <a:ea typeface="+mn-ea"/>
                <a:cs typeface="+mn-cs"/>
              </a:rPr>
              <a:t>. В этом случае промахом считается результат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 если разность |х -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превышает значение </a:t>
            </a:r>
            <a:r>
              <a:rPr lang="ru-RU" sz="1200" b="0" kern="1200" baseline="0" dirty="0" err="1" smtClean="0">
                <a:solidFill>
                  <a:schemeClr val="tx1"/>
                </a:solidFill>
                <a:latin typeface="+mn-lt"/>
                <a:ea typeface="+mn-ea"/>
                <a:cs typeface="+mn-cs"/>
              </a:rPr>
              <a:t>tσ</a:t>
            </a:r>
            <a:r>
              <a:rPr lang="ru-RU" sz="1200" b="0" kern="1200" baseline="0" dirty="0" smtClean="0">
                <a:solidFill>
                  <a:schemeClr val="tx1"/>
                </a:solidFill>
                <a:latin typeface="+mn-lt"/>
                <a:ea typeface="+mn-ea"/>
                <a:cs typeface="+mn-cs"/>
              </a:rPr>
              <a:t>, приведенные ниже в зависимости от числа измерений:</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1,6 σ  при  n = 3</a:t>
            </a:r>
          </a:p>
          <a:p>
            <a:r>
              <a:rPr lang="el-GR" sz="1200" b="0" kern="1200" baseline="0" dirty="0" smtClean="0">
                <a:solidFill>
                  <a:schemeClr val="tx1"/>
                </a:solidFill>
                <a:latin typeface="+mn-lt"/>
                <a:ea typeface="+mn-ea"/>
                <a:cs typeface="+mn-cs"/>
              </a:rPr>
              <a:t>               1,7 σ  при  n = 6</a:t>
            </a:r>
          </a:p>
          <a:p>
            <a:r>
              <a:rPr lang="el-GR" sz="1200" b="0" kern="1200" baseline="0" dirty="0" smtClean="0">
                <a:solidFill>
                  <a:schemeClr val="tx1"/>
                </a:solidFill>
                <a:latin typeface="+mn-lt"/>
                <a:ea typeface="+mn-ea"/>
                <a:cs typeface="+mn-cs"/>
              </a:rPr>
              <a:t>|х - х</a:t>
            </a:r>
            <a:r>
              <a:rPr lang="el-GR" sz="1200" b="0" kern="1200" baseline="-25000" dirty="0" smtClean="0">
                <a:solidFill>
                  <a:schemeClr val="tx1"/>
                </a:solidFill>
                <a:latin typeface="+mn-lt"/>
                <a:ea typeface="+mn-ea"/>
                <a:cs typeface="+mn-cs"/>
              </a:rPr>
              <a:t>i</a:t>
            </a:r>
            <a:r>
              <a:rPr lang="el-GR" sz="1200" b="0" kern="1200" baseline="0" dirty="0" smtClean="0">
                <a:solidFill>
                  <a:schemeClr val="tx1"/>
                </a:solidFill>
                <a:latin typeface="+mn-lt"/>
                <a:ea typeface="+mn-ea"/>
                <a:cs typeface="+mn-cs"/>
              </a:rPr>
              <a:t>| &gt;   1,9 σ  при  n = 8</a:t>
            </a:r>
          </a:p>
          <a:p>
            <a:r>
              <a:rPr lang="el-GR" sz="1200" b="0" kern="1200" baseline="0" dirty="0" smtClean="0">
                <a:solidFill>
                  <a:schemeClr val="tx1"/>
                </a:solidFill>
                <a:latin typeface="+mn-lt"/>
                <a:ea typeface="+mn-ea"/>
                <a:cs typeface="+mn-cs"/>
              </a:rPr>
              <a:t>               2,0 σ  при  n = 10</a:t>
            </a: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16</a:t>
            </a:fld>
            <a:endParaRPr lang="ru-RU"/>
          </a:p>
        </p:txBody>
      </p:sp>
    </p:spTree>
    <p:extLst>
      <p:ext uri="{BB962C8B-B14F-4D97-AF65-F5344CB8AC3E}">
        <p14:creationId xmlns:p14="http://schemas.microsoft.com/office/powerpoint/2010/main" val="1566509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Корреляционный анализ</a:t>
            </a:r>
          </a:p>
          <a:p>
            <a:r>
              <a:rPr lang="ru-RU" sz="1200" b="0" kern="1200" dirty="0" smtClean="0">
                <a:solidFill>
                  <a:schemeClr val="tx1"/>
                </a:solidFill>
                <a:latin typeface="+mn-lt"/>
                <a:ea typeface="+mn-ea"/>
                <a:cs typeface="+mn-cs"/>
              </a:rPr>
              <a:t>      Между случайными величинами может существовать связь, при которой с изменением одной из них изменяется распределение другой (стохастическая связь). Показатель, оценивающий эту связь, называют коэффициентом корреляции. Выборочный парный коэффициент корреляции (</a:t>
            </a:r>
            <a:r>
              <a:rPr lang="ru-RU" sz="1200" b="0" kern="1200" dirty="0" err="1" smtClean="0">
                <a:solidFill>
                  <a:schemeClr val="tx1"/>
                </a:solidFill>
                <a:latin typeface="+mn-lt"/>
                <a:ea typeface="+mn-ea"/>
                <a:cs typeface="+mn-cs"/>
              </a:rPr>
              <a:t>r</a:t>
            </a:r>
            <a:r>
              <a:rPr lang="ru-RU" sz="1200" b="0" kern="1200" baseline="-25000" dirty="0" err="1" smtClean="0">
                <a:solidFill>
                  <a:schemeClr val="tx1"/>
                </a:solidFill>
                <a:latin typeface="+mn-lt"/>
                <a:ea typeface="+mn-ea"/>
                <a:cs typeface="+mn-cs"/>
              </a:rPr>
              <a:t>xy</a:t>
            </a:r>
            <a:r>
              <a:rPr lang="ru-RU" sz="1200" b="0" kern="1200" baseline="0" dirty="0" smtClean="0">
                <a:solidFill>
                  <a:schemeClr val="tx1"/>
                </a:solidFill>
                <a:latin typeface="+mn-lt"/>
                <a:ea typeface="+mn-ea"/>
                <a:cs typeface="+mn-cs"/>
              </a:rPr>
              <a:t>)  характеризует    тесноту линейной связи.  В частности, если статистическая зависимость проявляется в том, что при изменении одной из величин изменяется среднее значение другой, то она называется корреляционной.  В общем случае, когда величины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Y</a:t>
            </a:r>
            <a:r>
              <a:rPr lang="ru-RU" sz="1200" b="0" kern="1200" baseline="0" dirty="0" smtClean="0">
                <a:solidFill>
                  <a:schemeClr val="tx1"/>
                </a:solidFill>
                <a:latin typeface="+mn-lt"/>
                <a:ea typeface="+mn-ea"/>
                <a:cs typeface="+mn-cs"/>
              </a:rPr>
              <a:t> связаны произвольной  стохастической зависимостью, коэффициент корреляции может иметь значения в пределах от -1 до +1. Статистическая проверка гипотезы принятия полученной корреляции выполняется в рамках проверки статистических гипотез.</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17</a:t>
            </a:fld>
            <a:endParaRPr lang="ru-RU"/>
          </a:p>
        </p:txBody>
      </p:sp>
    </p:spTree>
    <p:extLst>
      <p:ext uri="{BB962C8B-B14F-4D97-AF65-F5344CB8AC3E}">
        <p14:creationId xmlns:p14="http://schemas.microsoft.com/office/powerpoint/2010/main" val="2967456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При установлении значимости факторов по критерию их  существенного влияния на исследуемую величину (функцию отклика) эффективным является дисперсионный анализ. В основе этого метода сравнение факторной дисперсии, порождаемой фактором </a:t>
            </a:r>
            <a:r>
              <a:rPr lang="ru-RU" sz="1200" kern="1200" dirty="0" err="1" smtClean="0">
                <a:solidFill>
                  <a:schemeClr val="tx1"/>
                </a:solidFill>
                <a:latin typeface="+mn-lt"/>
                <a:ea typeface="+mn-ea"/>
                <a:cs typeface="+mn-cs"/>
              </a:rPr>
              <a:t>X</a:t>
            </a:r>
            <a:r>
              <a:rPr lang="ru-RU" sz="1200" kern="1200" dirty="0" smtClean="0">
                <a:solidFill>
                  <a:schemeClr val="tx1"/>
                </a:solidFill>
                <a:latin typeface="+mn-lt"/>
                <a:ea typeface="+mn-ea"/>
                <a:cs typeface="+mn-cs"/>
              </a:rPr>
              <a:t>, и остаточной дисперсии, обусловленной случайными причинами. Проверка значимости оценок дисперсий проводится по критерию Фишера: если рассчитанное значение критерия Фишера меньше табличного, то влияние рассматриваемого фактора нет оснований считать значимым с соответствующим уровнем доверия.</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18</a:t>
            </a:fld>
            <a:endParaRPr lang="ru-RU"/>
          </a:p>
        </p:txBody>
      </p:sp>
    </p:spTree>
    <p:extLst>
      <p:ext uri="{BB962C8B-B14F-4D97-AF65-F5344CB8AC3E}">
        <p14:creationId xmlns:p14="http://schemas.microsoft.com/office/powerpoint/2010/main" val="147501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При обработке эксперимента находят уравнение приближенной регрессии, которое существенно зависит от выбираемого метода приближения. В качестве такого метода обычно используют метод наименьших квадратов. При нормальном распределении случайных величин метод наименьших квадратов обосновывается в теории вероятностей как частный случай принципа максимума правдоподобия. Метод наименьших квадратов, позволяющий определить параметры аппроксимирующей зависимости функции отклика от переменных объекта исследования, становится регрессионным анализом как только переходит к статистическим оценкам: оценка дисперсии </a:t>
            </a:r>
            <a:r>
              <a:rPr lang="ru-RU" sz="1200" kern="1200" dirty="0" err="1" smtClean="0">
                <a:solidFill>
                  <a:schemeClr val="tx1"/>
                </a:solidFill>
                <a:latin typeface="+mn-lt"/>
                <a:ea typeface="+mn-ea"/>
                <a:cs typeface="+mn-cs"/>
              </a:rPr>
              <a:t>воспроизводимости</a:t>
            </a:r>
            <a:r>
              <a:rPr lang="ru-RU" sz="1200" kern="1200" dirty="0" smtClean="0">
                <a:solidFill>
                  <a:schemeClr val="tx1"/>
                </a:solidFill>
                <a:latin typeface="+mn-lt"/>
                <a:ea typeface="+mn-ea"/>
                <a:cs typeface="+mn-cs"/>
              </a:rPr>
              <a:t>, оценка однородности дисперсий, оценка значимости коэффициентов, оценка адекватности полученного уравнения регрессии. Указанные статистические оценки выполняются в терминах теории проверки статистических гипотез. Значимость регрессии определена тем, что регрессионная модель описывает исследуемую зависимость точнее, чем среднее значение функции отклика (свободный член уравнения регрессии). Для проверки значимости регрессии выполняют дисперсионный анализ. Величина R</a:t>
            </a:r>
            <a:r>
              <a:rPr lang="ru-RU" sz="1200" kern="1200" baseline="30000" dirty="0" smtClean="0">
                <a:solidFill>
                  <a:schemeClr val="tx1"/>
                </a:solidFill>
                <a:latin typeface="+mn-lt"/>
                <a:ea typeface="+mn-ea"/>
                <a:cs typeface="+mn-cs"/>
              </a:rPr>
              <a:t>2</a:t>
            </a:r>
            <a:r>
              <a:rPr lang="ru-RU" sz="1200" kern="1200" baseline="0" dirty="0" smtClean="0">
                <a:solidFill>
                  <a:schemeClr val="tx1"/>
                </a:solidFill>
                <a:latin typeface="+mn-lt"/>
                <a:ea typeface="+mn-ea"/>
                <a:cs typeface="+mn-cs"/>
              </a:rPr>
              <a:t>, характеризующая долю общего разброса относительно среднего, объясняемую регрессионной моделью, называется множественным коэффициентом детерминации (отношение среднего квадрата отклонений модельных значений к среднему квадрату остатков); положительное значение квадратного корня R</a:t>
            </a:r>
            <a:r>
              <a:rPr lang="ru-RU" sz="1200" kern="1200" baseline="30000" dirty="0" smtClean="0">
                <a:solidFill>
                  <a:schemeClr val="tx1"/>
                </a:solidFill>
                <a:latin typeface="+mn-lt"/>
                <a:ea typeface="+mn-ea"/>
                <a:cs typeface="+mn-cs"/>
              </a:rPr>
              <a:t>2 </a:t>
            </a:r>
            <a:r>
              <a:rPr lang="ru-RU" sz="1200" kern="1200" baseline="0" dirty="0" smtClean="0">
                <a:solidFill>
                  <a:schemeClr val="tx1"/>
                </a:solidFill>
                <a:latin typeface="+mn-lt"/>
                <a:ea typeface="+mn-ea"/>
                <a:cs typeface="+mn-cs"/>
              </a:rPr>
              <a:t> множественным коэффициентом корреляции (парный коэффициент корреляции между экспериментальными и модельными значениями функции отклика линейной модели.</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19</a:t>
            </a:fld>
            <a:endParaRPr lang="ru-RU"/>
          </a:p>
        </p:txBody>
      </p:sp>
    </p:spTree>
    <p:extLst>
      <p:ext uri="{BB962C8B-B14F-4D97-AF65-F5344CB8AC3E}">
        <p14:creationId xmlns:p14="http://schemas.microsoft.com/office/powerpoint/2010/main" val="29638991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 Задание  5.</a:t>
            </a:r>
            <a:r>
              <a:rPr lang="ru-RU" sz="1200" kern="1200" baseline="0" dirty="0" smtClean="0">
                <a:solidFill>
                  <a:schemeClr val="tx1"/>
                </a:solidFill>
                <a:latin typeface="+mn-lt"/>
                <a:ea typeface="+mn-ea"/>
                <a:cs typeface="+mn-cs"/>
              </a:rPr>
              <a:t> Слайд 28. Проверка статистических гипотез в регрессионном анализе.                                                                                                                                                                                                                    </a:t>
            </a:r>
            <a:r>
              <a:rPr lang="ru-RU" sz="1200" kern="1200" dirty="0" smtClean="0">
                <a:solidFill>
                  <a:schemeClr val="tx1"/>
                </a:solidFill>
                <a:latin typeface="+mn-lt"/>
                <a:ea typeface="+mn-ea"/>
                <a:cs typeface="+mn-cs"/>
              </a:rPr>
              <a:t>Статистическая гипотеза представляет некоторое предположение относительно распределений генеральной совокупности какой-либо случайной величины (содержательное высказывание о свойствах генеральной совокупности, из которой взята выборка). При этом, как правило, сопоставляются две выборки, одна из которых может быть генеральной совокупностью. Формулируется нуль-гипотеза </a:t>
            </a:r>
            <a:r>
              <a:rPr lang="ru-RU" sz="1200" i="1" kern="120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между обеими выборками нет существенной разницы; обе они принадлежат одной генеральной совокупности, а имеющиеся различия обусловлены случайным характером выборок. В этом случае любые оценки, рассчитанные по этим двум выборкам, будут оценками одних и тех же генеральных (действительных) значений и имеет смысл объединить обе выборки в одну, увеличив тем самым число степеней свободы. Альтернативная гипотеза </a:t>
            </a:r>
            <a:r>
              <a:rPr lang="ru-RU" sz="1200" i="1" kern="1200" baseline="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различия объясняются не случайностью, а существом исследуемого объекта. Выборки относятся к разным генеральным совокупностям.</a:t>
            </a:r>
          </a:p>
          <a:p>
            <a:r>
              <a:rPr lang="ru-RU" sz="1200" i="0" kern="1200" baseline="0" dirty="0" smtClean="0">
                <a:solidFill>
                  <a:schemeClr val="tx1"/>
                </a:solidFill>
                <a:latin typeface="+mn-lt"/>
                <a:ea typeface="+mn-ea"/>
                <a:cs typeface="+mn-cs"/>
              </a:rPr>
              <a:t>  При проверке гипотез можно в двух случаях принять неверное решение: верна нуль-гипотеза, а мы её отвергаем, принимая альтернативную, – это ошибка первого рода; нуль-гипотеза неверна, а мы её принимаем – это ошибка второго рода. Соответственно, решается  задача: обеспечить минимальную вероятность ошибки. Наиболее эффективный, но и самый дорогой способ уменьшения ошибки – увеличение объема выборки, числа измерений. Как правило, число измерений ограничено. В этом случае задаются уровнем строгости испытаний, по которому принимается решение о принятии одной из гипотез </a:t>
            </a:r>
            <a:r>
              <a:rPr lang="ru-RU" sz="1200" i="1" kern="1200" baseline="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или</a:t>
            </a:r>
            <a:r>
              <a:rPr lang="ru-RU" sz="1200" i="1" kern="1200" baseline="0" dirty="0" smtClean="0">
                <a:solidFill>
                  <a:schemeClr val="tx1"/>
                </a:solidFill>
                <a:latin typeface="+mn-lt"/>
                <a:ea typeface="+mn-ea"/>
                <a:cs typeface="+mn-cs"/>
              </a:rPr>
              <a:t> H</a:t>
            </a:r>
            <a:r>
              <a:rPr lang="ru-RU" sz="1200" i="1"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Для принятия решения признать или отвергнуть нуль-гипотезу задаются уровнем значимости (размером критерия) – α (наиболее употребительные 0,10; 0,05; 0,02; 0,01; 0,001) с соответствующей доверительной вероятностью -  </a:t>
            </a:r>
            <a:r>
              <a:rPr lang="ru-RU" sz="1200" i="0" kern="1200" baseline="0" dirty="0" err="1" smtClean="0">
                <a:solidFill>
                  <a:schemeClr val="tx1"/>
                </a:solidFill>
                <a:latin typeface="+mn-lt"/>
                <a:ea typeface="+mn-ea"/>
                <a:cs typeface="+mn-cs"/>
              </a:rPr>
              <a:t>p</a:t>
            </a:r>
            <a:r>
              <a:rPr lang="ru-RU" sz="1200" i="0" kern="1200" baseline="0" dirty="0" smtClean="0">
                <a:solidFill>
                  <a:schemeClr val="tx1"/>
                </a:solidFill>
                <a:latin typeface="+mn-lt"/>
                <a:ea typeface="+mn-ea"/>
                <a:cs typeface="+mn-cs"/>
              </a:rPr>
              <a:t>, при этом,  вероятность (1 – α) не допустить ошибку первого рода, т.е. принять гипотезу </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H</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когда она верна называют оперативной характеристикой критерия.     более высоком уровне значимости более строгое испытание и тем больше вероятность допустить ошибку первого рода (отвергается гипотеза, которая верна). Очень строгое испытание с большой вероятностью забракует годный продукт (венный научный результат) и, напротив при малом уровне значимости большая вероятность принять бракованную продукцию за годную. Например, при уровне значимости 0,05 можно совершить ошибку первого рода в пяти случаях из ста, т.е. 5,0 % годных объектов будет забраковано. Используя терминологию статистического контроля качества продукции, можно утверждать, что уровень значимости представляет «риск поставщика», связанный с браковкой по результатам выборочного контроля изделий из всей партии, удовлетворяющей стандарту, а уровень доверия – «риск потребителя», связанный с принятием по анализу выборки партии продукции, не удовлетворяющей стандарту. Вероятности ошибок первого и второго рода однозначно определяются выбором критической области. При желании минимизировать ошибки (α и β) следует помнить, что при фиксированном объеме выборки можно сделать как угодно малой только одну из величин, что сопряжено с неизбежным увеличением другой. При увеличении объема выборки возможно одновременное уменьшение вероятностей (α и β). Вероятность (1 – β) не допустить ошибку второго рода (отвергнуть гипотезу H</a:t>
            </a:r>
            <a:r>
              <a:rPr lang="ru-RU" sz="1200" i="0" kern="1200" baseline="-25000" dirty="0" smtClean="0">
                <a:solidFill>
                  <a:schemeClr val="tx1"/>
                </a:solidFill>
                <a:latin typeface="+mn-lt"/>
                <a:ea typeface="+mn-ea"/>
                <a:cs typeface="+mn-cs"/>
              </a:rPr>
              <a:t>0, </a:t>
            </a:r>
            <a:r>
              <a:rPr lang="ru-RU" sz="1200" i="0" kern="1200" baseline="0" dirty="0" smtClean="0">
                <a:solidFill>
                  <a:schemeClr val="tx1"/>
                </a:solidFill>
                <a:latin typeface="+mn-lt"/>
                <a:ea typeface="+mn-ea"/>
                <a:cs typeface="+mn-cs"/>
              </a:rPr>
              <a:t>когда она неверна называется мощностью критерия. При построении критической области руководствуются теоремой </a:t>
            </a:r>
            <a:r>
              <a:rPr lang="ru-RU" sz="1200" i="0" kern="1200" baseline="0" dirty="0" err="1" smtClean="0">
                <a:solidFill>
                  <a:schemeClr val="tx1"/>
                </a:solidFill>
                <a:latin typeface="+mn-lt"/>
                <a:ea typeface="+mn-ea"/>
                <a:cs typeface="+mn-cs"/>
              </a:rPr>
              <a:t>Неймона</a:t>
            </a:r>
            <a:r>
              <a:rPr lang="ru-RU" sz="1200" i="0" kern="1200" baseline="0" dirty="0" smtClean="0">
                <a:solidFill>
                  <a:schemeClr val="tx1"/>
                </a:solidFill>
                <a:latin typeface="+mn-lt"/>
                <a:ea typeface="+mn-ea"/>
                <a:cs typeface="+mn-cs"/>
              </a:rPr>
              <a:t>-Пирсона: среди всех критериев заданного уровня значимости α, проверяющих гипотезу H</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против альтернативной гипотезы H</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критерий отношения правдоподобия является наиболее мощным. Из этого следует, критическая область должна быть такой, чтобы при заданном уровне значимости (α) мощность критерия (1 – β) была максимальной.</a:t>
            </a:r>
          </a:p>
          <a:p>
            <a:r>
              <a:rPr lang="ru-RU" sz="1200" i="0" kern="1200" baseline="0" dirty="0" smtClean="0">
                <a:solidFill>
                  <a:schemeClr val="tx1"/>
                </a:solidFill>
                <a:latin typeface="+mn-lt"/>
                <a:ea typeface="+mn-ea"/>
                <a:cs typeface="+mn-cs"/>
              </a:rPr>
              <a:t>  Процедура проверки гипотез заключается в следующем: по выборочным данным рассчитывается критерий проверки (статистический критерий, называемый проверочной статистикой, статистический тест). Критерий статистической гипотезы это правило, позволяющее отвергнуть или принять гипотезу на основании выборки. При построении такого правила используются функции результатов наблюдений, составляющих выборку. Эти функции называются статистиками для проверки гипотез, которые делятся на две части: на область принятия гипотезы и критическую область. Проверка гипотезы сводится к выяснению, попадает или нет значение используемой статистики в критическую область. Полученное значение критерия сравнивают с критическим значением из таблиц по данным уровня значимости и числа степеней свободы, по которым рассчитаны величины, входящие в критерий. При условии, что рассчитанное значение критерия проверки больше критического, соответствует заключение «гипотеза отвергается». Учитывая, что заключение носит вероятностный характер, эксперт (исследователь) может уточнить заключение, увеличивая объем выборки или используя критерий принятия решения по принципу максимума правдоподобия [15]. Таблицы критических значений статистических критериев приведены в Приложении Б.</a:t>
            </a:r>
          </a:p>
          <a:p>
            <a:r>
              <a:rPr lang="ru-RU" sz="1200" i="0" kern="1200" baseline="0" dirty="0" smtClean="0">
                <a:solidFill>
                  <a:schemeClr val="tx1"/>
                </a:solidFill>
                <a:latin typeface="+mn-lt"/>
                <a:ea typeface="+mn-ea"/>
                <a:cs typeface="+mn-cs"/>
              </a:rPr>
              <a:t>  Наиболее используемые в практике проверки статистических гипотез следующие критерии:</a:t>
            </a:r>
          </a:p>
          <a:p>
            <a:r>
              <a:rPr lang="ru-RU" sz="1200" i="0" kern="1200" baseline="0" dirty="0" smtClean="0">
                <a:solidFill>
                  <a:schemeClr val="tx1"/>
                </a:solidFill>
                <a:latin typeface="+mn-lt"/>
                <a:ea typeface="+mn-ea"/>
                <a:cs typeface="+mn-cs"/>
              </a:rPr>
              <a:t>-  критерий исключения грубой ошибки (</a:t>
            </a:r>
            <a:r>
              <a:rPr lang="ru-RU" sz="1200" i="0" kern="1200" baseline="0" dirty="0" err="1" smtClean="0">
                <a:solidFill>
                  <a:schemeClr val="tx1"/>
                </a:solidFill>
                <a:latin typeface="+mn-lt"/>
                <a:ea typeface="+mn-ea"/>
                <a:cs typeface="+mn-cs"/>
              </a:rPr>
              <a:t>r</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Фишера при сравнении двух дисперсий (</a:t>
            </a:r>
            <a:r>
              <a:rPr lang="ru-RU" sz="1200" i="0" kern="1200" baseline="0" dirty="0" err="1" smtClean="0">
                <a:solidFill>
                  <a:schemeClr val="tx1"/>
                </a:solidFill>
                <a:latin typeface="+mn-lt"/>
                <a:ea typeface="+mn-ea"/>
                <a:cs typeface="+mn-cs"/>
              </a:rPr>
              <a:t>F</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a:t>
            </a:r>
            <a:r>
              <a:rPr lang="ru-RU" sz="1200" i="0" kern="1200" baseline="0" dirty="0" err="1" smtClean="0">
                <a:solidFill>
                  <a:schemeClr val="tx1"/>
                </a:solidFill>
                <a:latin typeface="+mn-lt"/>
                <a:ea typeface="+mn-ea"/>
                <a:cs typeface="+mn-cs"/>
              </a:rPr>
              <a:t>Кохрена</a:t>
            </a:r>
            <a:r>
              <a:rPr lang="ru-RU" sz="1200" i="0" kern="1200" baseline="0" dirty="0" smtClean="0">
                <a:solidFill>
                  <a:schemeClr val="tx1"/>
                </a:solidFill>
                <a:latin typeface="+mn-lt"/>
                <a:ea typeface="+mn-ea"/>
                <a:cs typeface="+mn-cs"/>
              </a:rPr>
              <a:t> при сравнении ряда дисперсий (</a:t>
            </a:r>
            <a:r>
              <a:rPr lang="ru-RU" sz="1200" i="0" kern="1200" baseline="0" dirty="0" err="1" smtClean="0">
                <a:solidFill>
                  <a:schemeClr val="tx1"/>
                </a:solidFill>
                <a:latin typeface="+mn-lt"/>
                <a:ea typeface="+mn-ea"/>
                <a:cs typeface="+mn-cs"/>
              </a:rPr>
              <a:t>G</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Стьюдента при сравнении средних (</a:t>
            </a:r>
            <a:r>
              <a:rPr lang="ru-RU" sz="1200" i="0" kern="1200" baseline="0" dirty="0" err="1" smtClean="0">
                <a:solidFill>
                  <a:schemeClr val="tx1"/>
                </a:solidFill>
                <a:latin typeface="+mn-lt"/>
                <a:ea typeface="+mn-ea"/>
                <a:cs typeface="+mn-cs"/>
              </a:rPr>
              <a:t>t</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Пирсона о виде распределения ( χ</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Стьюдента о значимости коэффициентов регрессии (</a:t>
            </a:r>
            <a:r>
              <a:rPr lang="ru-RU" sz="1200" i="0" kern="1200" baseline="0" dirty="0" err="1" smtClean="0">
                <a:solidFill>
                  <a:schemeClr val="tx1"/>
                </a:solidFill>
                <a:latin typeface="+mn-lt"/>
                <a:ea typeface="+mn-ea"/>
                <a:cs typeface="+mn-cs"/>
              </a:rPr>
              <a:t>t</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Фишера об адекватности уравнения (</a:t>
            </a:r>
            <a:r>
              <a:rPr lang="ru-RU" sz="1200" i="0" kern="1200" baseline="0" dirty="0" err="1" smtClean="0">
                <a:solidFill>
                  <a:schemeClr val="tx1"/>
                </a:solidFill>
                <a:latin typeface="+mn-lt"/>
                <a:ea typeface="+mn-ea"/>
                <a:cs typeface="+mn-cs"/>
              </a:rPr>
              <a:t>F</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20</a:t>
            </a:fld>
            <a:endParaRPr lang="ru-RU"/>
          </a:p>
        </p:txBody>
      </p:sp>
    </p:spTree>
    <p:extLst>
      <p:ext uri="{BB962C8B-B14F-4D97-AF65-F5344CB8AC3E}">
        <p14:creationId xmlns:p14="http://schemas.microsoft.com/office/powerpoint/2010/main" val="37935839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latin typeface="+mn-lt"/>
                <a:ea typeface="+mn-ea"/>
                <a:cs typeface="+mn-cs"/>
              </a:rPr>
              <a:t>Важным элементом в системах управления качеством изделий является стандартизация -- нормотворческая деятельность, которая находит наиболее рациональные нормы, а затем закрепляет их в нормативных документах типа стандарта, инструкции, методики требования к разработке продукции. Главная задача стандартизации -- создание системы нормативно-технической документации, определяющей прогрессивные требования к продукции, изготовляемой для нужд народного хозяйства, населения, обороны страны, экспорта, а также контроль за правильностью использования этой документации.</a:t>
            </a:r>
          </a:p>
          <a:p>
            <a:r>
              <a:rPr lang="ru-RU" sz="1200" b="1" kern="1200" dirty="0" smtClean="0">
                <a:solidFill>
                  <a:schemeClr val="tx1"/>
                </a:solidFill>
                <a:latin typeface="+mn-lt"/>
                <a:ea typeface="+mn-ea"/>
                <a:cs typeface="+mn-cs"/>
              </a:rPr>
              <a:t>Сертификация продукции и систем 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В настоящее время, особенно в условиях рыночных отношений, когда всем предприятиям и организациям предоставлено право самостоятельного выхода на внешний рынок, они сталкиваются с проблемой оценки качества и надежности своей продукции.</a:t>
            </a:r>
          </a:p>
          <a:p>
            <a:r>
              <a:rPr lang="ru-RU" sz="1200" b="0" kern="1200" dirty="0" smtClean="0">
                <a:solidFill>
                  <a:schemeClr val="tx1"/>
                </a:solidFill>
                <a:latin typeface="+mn-lt"/>
                <a:ea typeface="+mn-ea"/>
                <a:cs typeface="+mn-cs"/>
              </a:rPr>
              <a:t>Международный опыт свидетельствует о том, что необходимым инструментом гарантирующим соответствие качества продукции требованиям нормативно-технической документации НТД является сертификация. Сертификат от лат. </a:t>
            </a:r>
            <a:r>
              <a:rPr lang="ru-RU" sz="1200" b="0" kern="1200" dirty="0" err="1" smtClean="0">
                <a:solidFill>
                  <a:schemeClr val="tx1"/>
                </a:solidFill>
                <a:latin typeface="+mn-lt"/>
                <a:ea typeface="+mn-ea"/>
                <a:cs typeface="+mn-cs"/>
              </a:rPr>
              <a:t>certim</a:t>
            </a:r>
            <a:r>
              <a:rPr lang="ru-RU" sz="1200" b="0" kern="1200" dirty="0" smtClean="0">
                <a:solidFill>
                  <a:schemeClr val="tx1"/>
                </a:solidFill>
                <a:latin typeface="+mn-lt"/>
                <a:ea typeface="+mn-ea"/>
                <a:cs typeface="+mn-cs"/>
              </a:rPr>
              <a:t> - верно, </a:t>
            </a:r>
            <a:r>
              <a:rPr lang="ru-RU" sz="1200" b="0" kern="1200" dirty="0" err="1" smtClean="0">
                <a:solidFill>
                  <a:schemeClr val="tx1"/>
                </a:solidFill>
                <a:latin typeface="+mn-lt"/>
                <a:ea typeface="+mn-ea"/>
                <a:cs typeface="+mn-cs"/>
              </a:rPr>
              <a:t>facere</a:t>
            </a:r>
            <a:r>
              <a:rPr lang="ru-RU" sz="1200" b="0" kern="1200" dirty="0" smtClean="0">
                <a:solidFill>
                  <a:schemeClr val="tx1"/>
                </a:solidFill>
                <a:latin typeface="+mn-lt"/>
                <a:ea typeface="+mn-ea"/>
                <a:cs typeface="+mn-cs"/>
              </a:rPr>
              <a:t> - делать [23,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126].</a:t>
            </a:r>
          </a:p>
          <a:p>
            <a:r>
              <a:rPr lang="ru-RU" sz="1200" b="0" kern="1200" dirty="0" smtClean="0">
                <a:solidFill>
                  <a:schemeClr val="tx1"/>
                </a:solidFill>
                <a:latin typeface="+mn-lt"/>
                <a:ea typeface="+mn-ea"/>
                <a:cs typeface="+mn-cs"/>
              </a:rPr>
              <a:t>Сертификация в общепринятой международной терминологии определяется как установление соответствия. Национальные законодательные акты различных стран конкретизируют: соответствие чему устанавливается, и кто устанавливает это соответствие.</a:t>
            </a:r>
          </a:p>
          <a:p>
            <a:r>
              <a:rPr lang="ru-RU" sz="1200" b="0" kern="1200" dirty="0" smtClean="0">
                <a:solidFill>
                  <a:schemeClr val="tx1"/>
                </a:solidFill>
                <a:latin typeface="+mn-lt"/>
                <a:ea typeface="+mn-ea"/>
                <a:cs typeface="+mn-cs"/>
              </a:rPr>
              <a:t>Сертификация - это документальное подтверждение соответствия продукции определенным требованиям, конкретным стандартам или техническим условиям.</a:t>
            </a:r>
          </a:p>
          <a:p>
            <a:r>
              <a:rPr lang="ru-RU" sz="1200" b="0" kern="1200" dirty="0" smtClean="0">
                <a:solidFill>
                  <a:schemeClr val="tx1"/>
                </a:solidFill>
                <a:latin typeface="+mn-lt"/>
                <a:ea typeface="+mn-ea"/>
                <a:cs typeface="+mn-cs"/>
              </a:rPr>
              <a:t>Сертификация продукции представляет собой комплекс мероприятий (действий), проводимых с целью подтверждения посредством сертификата соответствия (документа), что продукция отвечает определенным стандартам или другим НТД [21,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125].</a:t>
            </a:r>
          </a:p>
          <a:p>
            <a:r>
              <a:rPr lang="ru-RU" sz="1200" b="0" kern="1200" dirty="0" smtClean="0">
                <a:solidFill>
                  <a:schemeClr val="tx1"/>
                </a:solidFill>
                <a:latin typeface="+mn-lt"/>
                <a:ea typeface="+mn-ea"/>
                <a:cs typeface="+mn-cs"/>
              </a:rPr>
              <a:t>Сертификация появилась в связи с необходимостью защитить внутренний рынок от продукции, непригодной к использованию. Вопросы безопасности, защиты здоровья и окружающей среды заставляют законодательную власть, с одной стороны, устанавливать ответственность поставщика (производителя, продавца и так далее) за ввод в обращение недоброкачественной продукции; с другой стороны - устанавливать обязательные к выполнению минимальные требования, касающиеся характеристик продукции, вводимой в обращение.</a:t>
            </a:r>
          </a:p>
          <a:p>
            <a:r>
              <a:rPr lang="ru-RU" sz="1200" b="0" kern="1200" dirty="0" smtClean="0">
                <a:solidFill>
                  <a:schemeClr val="tx1"/>
                </a:solidFill>
                <a:latin typeface="+mn-lt"/>
                <a:ea typeface="+mn-ea"/>
                <a:cs typeface="+mn-cs"/>
              </a:rPr>
              <a:t>Таким образом, устанавливается ограничение на ввод в обращение продукции, которая в целом или по каким-либо отдельным параметрам подпадает под действие законодательных актов. При этом говорят, что продукция попадает в законодательно регулируемую область. Если характеристики продукции в целом и частично не подпадают под действие национальных законов, то такая продукция может свободно перемещаться в пределах соответствующего рынка, и при этом говорят, что продукция попадает в область, законодательно не регулируемую.</a:t>
            </a:r>
          </a:p>
          <a:p>
            <a:r>
              <a:rPr lang="ru-RU" sz="1200" b="0" kern="1200" dirty="0" smtClean="0">
                <a:solidFill>
                  <a:schemeClr val="tx1"/>
                </a:solidFill>
                <a:latin typeface="+mn-lt"/>
                <a:ea typeface="+mn-ea"/>
                <a:cs typeface="+mn-cs"/>
              </a:rPr>
              <a:t>Согласно классической схеме, испытания образцов продукции осуществляют испытательные лаборатории. Результаты испытаний, оформленные в виде протокола, передаются тем или иным способом в орган по сертификации. При этом испытательная лаборатория не имеет права ни толковать, ни разглашать полученные данные. Орган по сертификации сравнивает результаты испытаний с требованиями законодательства (если продукция попадает в регулируемую законодательством область) либо с другими представленными поставщиком характеристиками, нормативами, документами и т. д. В случае, если продукция соответствует указанным установленным требованиям, орган по сертификации выдает поставщику сертификат соответствия.</a:t>
            </a:r>
          </a:p>
          <a:p>
            <a:r>
              <a:rPr lang="ru-RU" sz="1200" b="0" kern="1200" dirty="0" smtClean="0">
                <a:solidFill>
                  <a:schemeClr val="tx1"/>
                </a:solidFill>
                <a:latin typeface="+mn-lt"/>
                <a:ea typeface="+mn-ea"/>
                <a:cs typeface="+mn-cs"/>
              </a:rPr>
              <a:t>В зависимости от выбранной схемы, взаимоотношения субъектов сертификации могут не закончиться на этапе выдачи сертификата. Орган по сертификации может сам, или поручив это контролирующему органу, осуществлять текущий надзор за производством поставщика и характеристиками продукции, и в случае получения негативных результатов аннулировать выданный сертификат соответствия.</a:t>
            </a:r>
          </a:p>
          <a:p>
            <a:r>
              <a:rPr lang="ru-RU" sz="1200" b="0" kern="1200" dirty="0" smtClean="0">
                <a:solidFill>
                  <a:schemeClr val="tx1"/>
                </a:solidFill>
                <a:latin typeface="+mn-lt"/>
                <a:ea typeface="+mn-ea"/>
                <a:cs typeface="+mn-cs"/>
              </a:rPr>
              <a:t>Сертификация - важный фактор обеспечения доверия при взаимных поставках продукции, а также решения таких крупных социальных задач, как гарантия безопасности потребляемой (используемой) продукции, охрана здоровья и имущества граждан, защита окружающей среды. Развитие сертификации в общем экономическом пространстве различных государств подразумевает взаимное признание результатов сертификации продукции, которое может быть основано на гармонизации законодательной базы, использовании единых стандартов и взаимно признанных механизмов установления соответствия [14, с. 72].</a:t>
            </a:r>
          </a:p>
          <a:p>
            <a:r>
              <a:rPr lang="ru-RU" sz="1200" b="0" kern="1200" dirty="0" smtClean="0">
                <a:solidFill>
                  <a:schemeClr val="tx1"/>
                </a:solidFill>
                <a:latin typeface="+mn-lt"/>
                <a:ea typeface="+mn-ea"/>
                <a:cs typeface="+mn-cs"/>
              </a:rPr>
              <a:t>Применение предприятиями и в России сертификации продукции в условиях рыночных отношений дает следующие преимущества:</a:t>
            </a:r>
          </a:p>
          <a:p>
            <a:r>
              <a:rPr lang="ru-RU" sz="1200" b="0" kern="1200" dirty="0" smtClean="0">
                <a:solidFill>
                  <a:schemeClr val="tx1"/>
                </a:solidFill>
                <a:latin typeface="+mn-lt"/>
                <a:ea typeface="+mn-ea"/>
                <a:cs typeface="+mn-cs"/>
              </a:rPr>
              <a:t>· обеспечивает доверие внутренних и зарубежных потребителей к качеству продукции;</a:t>
            </a:r>
          </a:p>
          <a:p>
            <a:r>
              <a:rPr lang="ru-RU" sz="1200" b="0" kern="1200" dirty="0" smtClean="0">
                <a:solidFill>
                  <a:schemeClr val="tx1"/>
                </a:solidFill>
                <a:latin typeface="+mn-lt"/>
                <a:ea typeface="+mn-ea"/>
                <a:cs typeface="+mn-cs"/>
              </a:rPr>
              <a:t>· облегчает и упрощает выбор необходимой продукции потребителям;</a:t>
            </a:r>
          </a:p>
          <a:p>
            <a:r>
              <a:rPr lang="ru-RU" sz="1200" b="0" kern="1200" dirty="0" smtClean="0">
                <a:solidFill>
                  <a:schemeClr val="tx1"/>
                </a:solidFill>
                <a:latin typeface="+mn-lt"/>
                <a:ea typeface="+mn-ea"/>
                <a:cs typeface="+mn-cs"/>
              </a:rPr>
              <a:t>· обеспечивает потребителю получение объективной информации о качестве продукции;</a:t>
            </a:r>
          </a:p>
          <a:p>
            <a:r>
              <a:rPr lang="ru-RU" sz="1200" b="0" kern="1200" dirty="0" smtClean="0">
                <a:solidFill>
                  <a:schemeClr val="tx1"/>
                </a:solidFill>
                <a:latin typeface="+mn-lt"/>
                <a:ea typeface="+mn-ea"/>
                <a:cs typeface="+mn-cs"/>
              </a:rPr>
              <a:t>· способствует более длительному успеху и защите в конкуренции с изготовителями несертифицированной продукции;</a:t>
            </a:r>
          </a:p>
          <a:p>
            <a:r>
              <a:rPr lang="ru-RU" sz="1200" b="0" kern="1200" dirty="0" smtClean="0">
                <a:solidFill>
                  <a:schemeClr val="tx1"/>
                </a:solidFill>
                <a:latin typeface="+mn-lt"/>
                <a:ea typeface="+mn-ea"/>
                <a:cs typeface="+mn-cs"/>
              </a:rPr>
              <a:t>· уменьшает импорт в страну аналогичною продукции;</a:t>
            </a:r>
          </a:p>
          <a:p>
            <a:r>
              <a:rPr lang="ru-RU" sz="1200" b="0" kern="1200" dirty="0" smtClean="0">
                <a:solidFill>
                  <a:schemeClr val="tx1"/>
                </a:solidFill>
                <a:latin typeface="+mn-lt"/>
                <a:ea typeface="+mn-ea"/>
                <a:cs typeface="+mn-cs"/>
              </a:rPr>
              <a:t>· предотвращает поступление в страну импортной продукции не соответствующего уровня качества;</a:t>
            </a:r>
          </a:p>
          <a:p>
            <a:r>
              <a:rPr lang="ru-RU" sz="1200" b="0" kern="1200" dirty="0" smtClean="0">
                <a:solidFill>
                  <a:schemeClr val="tx1"/>
                </a:solidFill>
                <a:latin typeface="+mn-lt"/>
                <a:ea typeface="+mn-ea"/>
                <a:cs typeface="+mn-cs"/>
              </a:rPr>
              <a:t>· стимулирует улучшение качества НТД путем установления в ней более прогрессивных требований.</a:t>
            </a:r>
          </a:p>
          <a:p>
            <a:r>
              <a:rPr lang="ru-RU" sz="1200" b="0" kern="1200" dirty="0" smtClean="0">
                <a:solidFill>
                  <a:schemeClr val="tx1"/>
                </a:solidFill>
                <a:latin typeface="+mn-lt"/>
                <a:ea typeface="+mn-ea"/>
                <a:cs typeface="+mn-cs"/>
              </a:rPr>
              <a:t>Вся сертификационная деятельность осуществляется в соответствующей системе обладающей собственными правилами и руководящими положениями.</a:t>
            </a:r>
          </a:p>
          <a:p>
            <a:r>
              <a:rPr lang="ru-RU" sz="1200" b="0" kern="1200" dirty="0" smtClean="0">
                <a:solidFill>
                  <a:schemeClr val="tx1"/>
                </a:solidFill>
                <a:latin typeface="+mn-lt"/>
                <a:ea typeface="+mn-ea"/>
                <a:cs typeface="+mn-cs"/>
              </a:rPr>
              <a:t>Системы сертификации продукции можно классифицировать по различным классификационным признакам. Классификация наиболее распространенных систем сертификации по основным классификационным признакам представлена в таблице 1 [29,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112].</a:t>
            </a:r>
          </a:p>
          <a:p>
            <a:r>
              <a:rPr lang="ru-RU" sz="1200" b="0" kern="1200" dirty="0" smtClean="0">
                <a:solidFill>
                  <a:schemeClr val="tx1"/>
                </a:solidFill>
                <a:latin typeface="+mn-lt"/>
                <a:ea typeface="+mn-ea"/>
                <a:cs typeface="+mn-cs"/>
              </a:rPr>
              <a:t>Таблица 1 - Классификация систем сертификации</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Признак классификации	Система сертификации продукции		</a:t>
            </a:r>
          </a:p>
          <a:p>
            <a:r>
              <a:rPr lang="ru-RU" sz="1200" b="0" kern="1200" dirty="0" smtClean="0">
                <a:solidFill>
                  <a:schemeClr val="tx1"/>
                </a:solidFill>
                <a:latin typeface="+mn-lt"/>
                <a:ea typeface="+mn-ea"/>
                <a:cs typeface="+mn-cs"/>
              </a:rPr>
              <a:t>Заинтересованность сторон	Национальная</a:t>
            </a:r>
          </a:p>
          <a:p>
            <a:r>
              <a:rPr lang="ru-RU" sz="1200" b="0" kern="1200" dirty="0" smtClean="0">
                <a:solidFill>
                  <a:schemeClr val="tx1"/>
                </a:solidFill>
                <a:latin typeface="+mn-lt"/>
                <a:ea typeface="+mn-ea"/>
                <a:cs typeface="+mn-cs"/>
              </a:rPr>
              <a:t>Региональная</a:t>
            </a:r>
          </a:p>
          <a:p>
            <a:r>
              <a:rPr lang="ru-RU" sz="1200" b="0" kern="1200" dirty="0" smtClean="0">
                <a:solidFill>
                  <a:schemeClr val="tx1"/>
                </a:solidFill>
                <a:latin typeface="+mn-lt"/>
                <a:ea typeface="+mn-ea"/>
                <a:cs typeface="+mn-cs"/>
              </a:rPr>
              <a:t>Международная		</a:t>
            </a:r>
          </a:p>
          <a:p>
            <a:r>
              <a:rPr lang="ru-RU" sz="1200" b="0" kern="1200" dirty="0" smtClean="0">
                <a:solidFill>
                  <a:schemeClr val="tx1"/>
                </a:solidFill>
                <a:latin typeface="+mn-lt"/>
                <a:ea typeface="+mn-ea"/>
                <a:cs typeface="+mn-cs"/>
              </a:rPr>
              <a:t>Правовой статус	Обязательная</a:t>
            </a:r>
          </a:p>
          <a:p>
            <a:r>
              <a:rPr lang="ru-RU" sz="1200" b="0" kern="1200" dirty="0" smtClean="0">
                <a:solidFill>
                  <a:schemeClr val="tx1"/>
                </a:solidFill>
                <a:latin typeface="+mn-lt"/>
                <a:ea typeface="+mn-ea"/>
                <a:cs typeface="+mn-cs"/>
              </a:rPr>
              <a:t>Добровольная</a:t>
            </a:r>
          </a:p>
          <a:p>
            <a:r>
              <a:rPr lang="ru-RU" sz="1200" b="0" kern="1200" dirty="0" smtClean="0">
                <a:solidFill>
                  <a:schemeClr val="tx1"/>
                </a:solidFill>
                <a:latin typeface="+mn-lt"/>
                <a:ea typeface="+mn-ea"/>
                <a:cs typeface="+mn-cs"/>
              </a:rPr>
              <a:t>Самостоятельная		</a:t>
            </a:r>
          </a:p>
          <a:p>
            <a:r>
              <a:rPr lang="ru-RU" sz="1200" b="0" kern="1200" dirty="0" smtClean="0">
                <a:solidFill>
                  <a:schemeClr val="tx1"/>
                </a:solidFill>
                <a:latin typeface="+mn-lt"/>
                <a:ea typeface="+mn-ea"/>
                <a:cs typeface="+mn-cs"/>
              </a:rPr>
              <a:t>Участие сторонних организаций в исполнении процедуры сертификации	Третьей стороной		</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Национальная система сертификации продукции создается на национальном уровне правительственной или неправительственной организацией. В качестве национального органа по сертификации в Российской Федерации определен Госстандарт России.</a:t>
            </a:r>
          </a:p>
          <a:p>
            <a:r>
              <a:rPr lang="ru-RU" sz="1200" b="0" kern="1200" dirty="0" smtClean="0">
                <a:solidFill>
                  <a:schemeClr val="tx1"/>
                </a:solidFill>
                <a:latin typeface="+mn-lt"/>
                <a:ea typeface="+mn-ea"/>
                <a:cs typeface="+mn-cs"/>
              </a:rPr>
              <a:t>Региональная международная система сертификации продукции создается на уровне некоторых стран одного региона, например в рамках Европейской экономической комиссии ООН на региональном уровне функционирует около 100 систем и соглашений по сертификации.</a:t>
            </a:r>
          </a:p>
          <a:p>
            <a:r>
              <a:rPr lang="ru-RU" sz="1200" b="0" kern="1200" dirty="0" smtClean="0">
                <a:solidFill>
                  <a:schemeClr val="tx1"/>
                </a:solidFill>
                <a:latin typeface="+mn-lt"/>
                <a:ea typeface="+mn-ea"/>
                <a:cs typeface="+mn-cs"/>
              </a:rPr>
              <a:t>Международная система сертификации продукции создается на уровне ряда стран из любых регионов мира правительственной международной организацией.</a:t>
            </a:r>
          </a:p>
          <a:p>
            <a:r>
              <a:rPr lang="ru-RU" sz="1200" b="0" kern="1200" dirty="0" smtClean="0">
                <a:solidFill>
                  <a:schemeClr val="tx1"/>
                </a:solidFill>
                <a:latin typeface="+mn-lt"/>
                <a:ea typeface="+mn-ea"/>
                <a:cs typeface="+mn-cs"/>
              </a:rPr>
              <a:t>Обязательная система создается для продукции, на которую в НТД должны содержаться требования по охране окружающей среды, обеспечению безопасности жизни и здоровья людей. В этом случае изготовитель без соответствующего сертификата не имеет права не только реализовать продукцию, но и производить.</a:t>
            </a:r>
          </a:p>
          <a:p>
            <a:r>
              <a:rPr lang="ru-RU" sz="1200" b="0" kern="1200" dirty="0" smtClean="0">
                <a:solidFill>
                  <a:schemeClr val="tx1"/>
                </a:solidFill>
                <a:latin typeface="+mn-lt"/>
                <a:ea typeface="+mn-ea"/>
                <a:cs typeface="+mn-cs"/>
              </a:rPr>
              <a:t>Добровольная система сертификацией предусматривает сертификацию продукции только по инициативе ее изготовителя. В этом случае он вправе сертифицировать свою продукцию на соответствие любым требованиям НТД, в т. ч. зарубежной. Данный вид сертификации может дать очень многое в повышения конкурентоспособность продукции.</a:t>
            </a:r>
          </a:p>
          <a:p>
            <a:r>
              <a:rPr lang="ru-RU" sz="1200" b="0" kern="1200" dirty="0" smtClean="0">
                <a:solidFill>
                  <a:schemeClr val="tx1"/>
                </a:solidFill>
                <a:latin typeface="+mn-lt"/>
                <a:ea typeface="+mn-ea"/>
                <a:cs typeface="+mn-cs"/>
              </a:rPr>
              <a:t>Самостоятельная система сертификации продукции (само-сертификация) создается самим предприятием-изготовителем продукции. При этом сертификаты на изделия выдает само предприятие строго под свою ответственность. По существу, само-сертификация является заявлением изготовителя о соответствии его продукции и производства требованиям НТД.</a:t>
            </a:r>
          </a:p>
          <a:p>
            <a:r>
              <a:rPr lang="ru-RU" sz="1200" b="0" kern="1200" dirty="0" smtClean="0">
                <a:solidFill>
                  <a:schemeClr val="tx1"/>
                </a:solidFill>
                <a:latin typeface="+mn-lt"/>
                <a:ea typeface="+mn-ea"/>
                <a:cs typeface="+mn-cs"/>
              </a:rPr>
              <a:t>Система сертификации продукции третьей стороной создается стороннею организацией, которая проверяет, оценивает и подтверждает соответствие выпускаемой изготовителем продукции и проводимых им мероприятий требованиям НТД. Очень важно в данной ситуации для проведения сертификации продукции иметь хорошо оснащенные испытательные центры, лаборатории (стенды) [18,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69].</a:t>
            </a:r>
          </a:p>
          <a:p>
            <a:r>
              <a:rPr lang="ru-RU" sz="1200" b="0" kern="1200" dirty="0" smtClean="0">
                <a:solidFill>
                  <a:schemeClr val="tx1"/>
                </a:solidFill>
                <a:latin typeface="+mn-lt"/>
                <a:ea typeface="+mn-ea"/>
                <a:cs typeface="+mn-cs"/>
              </a:rPr>
              <a:t>Основополагающим межотраслевым документом федерального уровня в области сертификации сегодня являются "Правила по проведению сертификации в Российской Федерации".</a:t>
            </a:r>
          </a:p>
          <a:p>
            <a:r>
              <a:rPr lang="ru-RU" sz="1200" b="0" kern="1200" dirty="0" smtClean="0">
                <a:solidFill>
                  <a:schemeClr val="tx1"/>
                </a:solidFill>
                <a:latin typeface="+mn-lt"/>
                <a:ea typeface="+mn-ea"/>
                <a:cs typeface="+mn-cs"/>
              </a:rPr>
              <a:t>Организация и проведение работ по обязательной сертификации возложены на Госстандарт России.</a:t>
            </a:r>
          </a:p>
          <a:p>
            <a:r>
              <a:rPr lang="ru-RU" sz="1200" b="0" kern="1200" dirty="0" smtClean="0">
                <a:solidFill>
                  <a:schemeClr val="tx1"/>
                </a:solidFill>
                <a:latin typeface="+mn-lt"/>
                <a:ea typeface="+mn-ea"/>
                <a:cs typeface="+mn-cs"/>
              </a:rPr>
              <a:t>Основными целями сертификации являются:</a:t>
            </a:r>
          </a:p>
          <a:p>
            <a:r>
              <a:rPr lang="ru-RU" sz="1200" b="0" kern="1200" dirty="0" smtClean="0">
                <a:solidFill>
                  <a:schemeClr val="tx1"/>
                </a:solidFill>
                <a:latin typeface="+mn-lt"/>
                <a:ea typeface="+mn-ea"/>
                <a:cs typeface="+mn-cs"/>
              </a:rPr>
              <a:t>1. обеспечение реализации прав граждан на безопасность продукции для жизни, здоровья, имущества и окружающей среды;</a:t>
            </a:r>
          </a:p>
          <a:p>
            <a:r>
              <a:rPr lang="ru-RU" sz="1200" b="0" kern="1200" dirty="0" smtClean="0">
                <a:solidFill>
                  <a:schemeClr val="tx1"/>
                </a:solidFill>
                <a:latin typeface="+mn-lt"/>
                <a:ea typeface="+mn-ea"/>
                <a:cs typeface="+mn-cs"/>
              </a:rPr>
              <a:t>2. создание условий для деятельности юридических лиц и индивидуальных предпринимателей на едином товарном рынке РФ, а также для участия в международном экономическом, научно-техническом сотрудничестве и международной торговле; содействие потребителям в компетентном выборе продукции; защита потребителя от недобросовестности изготовителя (продавца, исполнителя);</a:t>
            </a:r>
          </a:p>
          <a:p>
            <a:r>
              <a:rPr lang="ru-RU" sz="1200" b="0" kern="1200" dirty="0" smtClean="0">
                <a:solidFill>
                  <a:schemeClr val="tx1"/>
                </a:solidFill>
                <a:latin typeface="+mn-lt"/>
                <a:ea typeface="+mn-ea"/>
                <a:cs typeface="+mn-cs"/>
              </a:rPr>
              <a:t>3. подтверждение характеристик продукции, заявленных изготовителем. Как обязательная, так и добровольная сертификация применяется в сфере производства и обращения продукции на внутреннем и внешнем рынках [25,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114].</a:t>
            </a:r>
          </a:p>
          <a:p>
            <a:r>
              <a:rPr lang="ru-RU" sz="1200" b="0" kern="1200" dirty="0" smtClean="0">
                <a:solidFill>
                  <a:schemeClr val="tx1"/>
                </a:solidFill>
                <a:latin typeface="+mn-lt"/>
                <a:ea typeface="+mn-ea"/>
                <a:cs typeface="+mn-cs"/>
              </a:rPr>
              <a:t>Основным функциональным образованием систем сертификации являются органы по сертификации, которые сертифицируют продукцию, выдают сертификаты и лицензии на применение знаков соответствия.</a:t>
            </a:r>
          </a:p>
          <a:p>
            <a:r>
              <a:rPr lang="ru-RU" sz="1200" b="0" kern="1200" dirty="0" smtClean="0">
                <a:solidFill>
                  <a:schemeClr val="tx1"/>
                </a:solidFill>
                <a:latin typeface="+mn-lt"/>
                <a:ea typeface="+mn-ea"/>
                <a:cs typeface="+mn-cs"/>
              </a:rPr>
              <a:t>Формирование систем сертификации однородной продукции осуществляется с учетом следующих основных факторов:</a:t>
            </a:r>
          </a:p>
          <a:p>
            <a:r>
              <a:rPr lang="ru-RU" sz="1200" b="0" kern="1200" dirty="0" smtClean="0">
                <a:solidFill>
                  <a:schemeClr val="tx1"/>
                </a:solidFill>
                <a:latin typeface="+mn-lt"/>
                <a:ea typeface="+mn-ea"/>
                <a:cs typeface="+mn-cs"/>
              </a:rPr>
              <a:t>· наличие аналогичной международной системы;</a:t>
            </a:r>
          </a:p>
          <a:p>
            <a:r>
              <a:rPr lang="ru-RU" sz="1200" b="0" kern="1200" dirty="0" smtClean="0">
                <a:solidFill>
                  <a:schemeClr val="tx1"/>
                </a:solidFill>
                <a:latin typeface="+mn-lt"/>
                <a:ea typeface="+mn-ea"/>
                <a:cs typeface="+mn-cs"/>
              </a:rPr>
              <a:t>· общность технических принципов устройств (способов функционирования) продукции;</a:t>
            </a:r>
          </a:p>
          <a:p>
            <a:r>
              <a:rPr lang="ru-RU" sz="1200" b="0" kern="1200" dirty="0" smtClean="0">
                <a:solidFill>
                  <a:schemeClr val="tx1"/>
                </a:solidFill>
                <a:latin typeface="+mn-lt"/>
                <a:ea typeface="+mn-ea"/>
                <a:cs typeface="+mn-cs"/>
              </a:rPr>
              <a:t>· общность назначения продукции и (или) требований к ней;</a:t>
            </a:r>
          </a:p>
          <a:p>
            <a:r>
              <a:rPr lang="ru-RU" sz="1200" b="0" kern="1200" dirty="0" smtClean="0">
                <a:solidFill>
                  <a:schemeClr val="tx1"/>
                </a:solidFill>
                <a:latin typeface="+mn-lt"/>
                <a:ea typeface="+mn-ea"/>
                <a:cs typeface="+mn-cs"/>
              </a:rPr>
              <a:t>· общность методов испытаний;</a:t>
            </a:r>
          </a:p>
          <a:p>
            <a:r>
              <a:rPr lang="ru-RU" sz="1200" b="0" kern="1200" dirty="0" smtClean="0">
                <a:solidFill>
                  <a:schemeClr val="tx1"/>
                </a:solidFill>
                <a:latin typeface="+mn-lt"/>
                <a:ea typeface="+mn-ea"/>
                <a:cs typeface="+mn-cs"/>
              </a:rPr>
              <a:t>· общность области распространения, нормативных документов.</a:t>
            </a:r>
          </a:p>
          <a:p>
            <a:r>
              <a:rPr lang="ru-RU" sz="1200" b="0" kern="1200" dirty="0" smtClean="0">
                <a:solidFill>
                  <a:schemeClr val="tx1"/>
                </a:solidFill>
                <a:latin typeface="+mn-lt"/>
                <a:ea typeface="+mn-ea"/>
                <a:cs typeface="+mn-cs"/>
              </a:rPr>
              <a:t>Срок действия сертификата устанавливает орган по сертификации с учетом срока действия нормативных документов на продукцию, а также срока, в пределах которого сертифицированы производство или система качества. В любом случае срок действия сертификата не превышает трех лет. Если изделие имеет срок службы (срок годности), то действие сертификата распространяется на партию продукции или каждое изделие [20,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223].</a:t>
            </a:r>
          </a:p>
          <a:p>
            <a:r>
              <a:rPr lang="ru-RU" sz="1200" b="0" kern="1200" dirty="0" smtClean="0">
                <a:solidFill>
                  <a:schemeClr val="tx1"/>
                </a:solidFill>
                <a:latin typeface="+mn-lt"/>
                <a:ea typeface="+mn-ea"/>
                <a:cs typeface="+mn-cs"/>
              </a:rPr>
              <a:t>В процессе проведения сертификации системы качества можно выделить два этапа:</a:t>
            </a:r>
          </a:p>
          <a:p>
            <a:r>
              <a:rPr lang="ru-RU" sz="1200" b="0" kern="1200" dirty="0" smtClean="0">
                <a:solidFill>
                  <a:schemeClr val="tx1"/>
                </a:solidFill>
                <a:latin typeface="+mn-lt"/>
                <a:ea typeface="+mn-ea"/>
                <a:cs typeface="+mn-cs"/>
              </a:rPr>
              <a:t>· предварительная проверка и оценка системы качества;</a:t>
            </a:r>
          </a:p>
          <a:p>
            <a:r>
              <a:rPr lang="ru-RU" sz="1200" b="0" kern="1200" dirty="0" smtClean="0">
                <a:solidFill>
                  <a:schemeClr val="tx1"/>
                </a:solidFill>
                <a:latin typeface="+mn-lt"/>
                <a:ea typeface="+mn-ea"/>
                <a:cs typeface="+mn-cs"/>
              </a:rPr>
              <a:t>· окончательная проверка, оценка и выдача сертификата соответствия системы качества предприятия соответствующего стандарта.</a:t>
            </a:r>
          </a:p>
          <a:p>
            <a:r>
              <a:rPr lang="ru-RU" sz="1200" b="0" kern="1200" dirty="0" smtClean="0">
                <a:solidFill>
                  <a:schemeClr val="tx1"/>
                </a:solidFill>
                <a:latin typeface="+mn-lt"/>
                <a:ea typeface="+mn-ea"/>
                <a:cs typeface="+mn-cs"/>
              </a:rPr>
              <a:t>Каждый из указанных этапов содержит определенный состав работ (табл. 2) [22,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46].</a:t>
            </a:r>
          </a:p>
          <a:p>
            <a:r>
              <a:rPr lang="ru-RU" sz="1200" b="0" kern="1200" dirty="0" smtClean="0">
                <a:solidFill>
                  <a:schemeClr val="tx1"/>
                </a:solidFill>
                <a:latin typeface="+mn-lt"/>
                <a:ea typeface="+mn-ea"/>
                <a:cs typeface="+mn-cs"/>
              </a:rPr>
              <a:t>Таблица 2 - Этапы оценки системы качества</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Состав работ	Исполнитель		</a:t>
            </a:r>
          </a:p>
          <a:p>
            <a:r>
              <a:rPr lang="ru-RU" sz="1200" b="0" kern="1200" dirty="0" smtClean="0">
                <a:solidFill>
                  <a:schemeClr val="tx1"/>
                </a:solidFill>
                <a:latin typeface="+mn-lt"/>
                <a:ea typeface="+mn-ea"/>
                <a:cs typeface="+mn-cs"/>
              </a:rPr>
              <a:t>1. Этап предварительной проверки и оценки системы качества			</a:t>
            </a:r>
          </a:p>
          <a:p>
            <a:r>
              <a:rPr lang="ru-RU" sz="1200" b="0" kern="1200" dirty="0" smtClean="0">
                <a:solidFill>
                  <a:schemeClr val="tx1"/>
                </a:solidFill>
                <a:latin typeface="+mn-lt"/>
                <a:ea typeface="+mn-ea"/>
                <a:cs typeface="+mn-cs"/>
              </a:rPr>
              <a:t>1.1. Подготовка системы качества и ее документации к сертификации	Предприятие		</a:t>
            </a:r>
          </a:p>
          <a:p>
            <a:r>
              <a:rPr lang="ru-RU" sz="1200" b="0" kern="1200" dirty="0" smtClean="0">
                <a:solidFill>
                  <a:schemeClr val="tx1"/>
                </a:solidFill>
                <a:latin typeface="+mn-lt"/>
                <a:ea typeface="+mn-ea"/>
                <a:cs typeface="+mn-cs"/>
              </a:rPr>
              <a:t>1.2. Заявка на проведение сертификации системы качества	Предприятие		</a:t>
            </a:r>
          </a:p>
          <a:p>
            <a:r>
              <a:rPr lang="ru-RU" sz="1200" b="0" kern="1200" dirty="0" smtClean="0">
                <a:solidFill>
                  <a:schemeClr val="tx1"/>
                </a:solidFill>
                <a:latin typeface="+mn-lt"/>
                <a:ea typeface="+mn-ea"/>
                <a:cs typeface="+mn-cs"/>
              </a:rPr>
              <a:t>1.3. Предварительная проверка и оценка системы качества	Орган по сертификации		</a:t>
            </a:r>
          </a:p>
          <a:p>
            <a:r>
              <a:rPr lang="ru-RU" sz="1200" b="0" kern="1200" dirty="0" smtClean="0">
                <a:solidFill>
                  <a:schemeClr val="tx1"/>
                </a:solidFill>
                <a:latin typeface="+mn-lt"/>
                <a:ea typeface="+mn-ea"/>
                <a:cs typeface="+mn-cs"/>
              </a:rPr>
              <a:t>1.4. Заключение договора на проведение сертификации системы качества	Предприятие, орган по сертификации		</a:t>
            </a:r>
          </a:p>
          <a:p>
            <a:r>
              <a:rPr lang="ru-RU" sz="1200" b="0" kern="1200" dirty="0" smtClean="0">
                <a:solidFill>
                  <a:schemeClr val="tx1"/>
                </a:solidFill>
                <a:latin typeface="+mn-lt"/>
                <a:ea typeface="+mn-ea"/>
                <a:cs typeface="+mn-cs"/>
              </a:rPr>
              <a:t>2. Этап окончательной проверки и оценки системы качества			</a:t>
            </a:r>
          </a:p>
          <a:p>
            <a:r>
              <a:rPr lang="ru-RU" sz="1200" b="0" kern="1200" dirty="0" smtClean="0">
                <a:solidFill>
                  <a:schemeClr val="tx1"/>
                </a:solidFill>
                <a:latin typeface="+mn-lt"/>
                <a:ea typeface="+mn-ea"/>
                <a:cs typeface="+mn-cs"/>
              </a:rPr>
              <a:t>2.1. Подготовки системы качества к окончательной проверке	Предприятие		</a:t>
            </a:r>
          </a:p>
          <a:p>
            <a:r>
              <a:rPr lang="ru-RU" sz="1200" b="0" kern="1200" dirty="0" smtClean="0">
                <a:solidFill>
                  <a:schemeClr val="tx1"/>
                </a:solidFill>
                <a:latin typeface="+mn-lt"/>
                <a:ea typeface="+mn-ea"/>
                <a:cs typeface="+mn-cs"/>
              </a:rPr>
              <a:t>2.2. Разработка программы проведения окончательной проверки системы качества	Орган по сертификации		</a:t>
            </a:r>
          </a:p>
          <a:p>
            <a:r>
              <a:rPr lang="ru-RU" sz="1200" b="0" kern="1200" dirty="0" smtClean="0">
                <a:solidFill>
                  <a:schemeClr val="tx1"/>
                </a:solidFill>
                <a:latin typeface="+mn-lt"/>
                <a:ea typeface="+mn-ea"/>
                <a:cs typeface="+mn-cs"/>
              </a:rPr>
              <a:t>2.3. Проведение предварительного совещания по организации на предприятии проверки системы качества	Предприятие, орган по сертификации		</a:t>
            </a:r>
          </a:p>
          <a:p>
            <a:r>
              <a:rPr lang="ru-RU" sz="1200" b="0" kern="1200" dirty="0" smtClean="0">
                <a:solidFill>
                  <a:schemeClr val="tx1"/>
                </a:solidFill>
                <a:latin typeface="+mn-lt"/>
                <a:ea typeface="+mn-ea"/>
                <a:cs typeface="+mn-cs"/>
              </a:rPr>
              <a:t>2.4. Проведение проверки системы качества	Орган по сертификации, предприятие		</a:t>
            </a:r>
          </a:p>
          <a:p>
            <a:r>
              <a:rPr lang="ru-RU" sz="1200" b="0" kern="1200" dirty="0" smtClean="0">
                <a:solidFill>
                  <a:schemeClr val="tx1"/>
                </a:solidFill>
                <a:latin typeface="+mn-lt"/>
                <a:ea typeface="+mn-ea"/>
                <a:cs typeface="+mn-cs"/>
              </a:rPr>
              <a:t>2.5. Подготовка предварительных выводов по результатам проверки для заключительного совещания	Орган по сертификации		</a:t>
            </a:r>
          </a:p>
          <a:p>
            <a:r>
              <a:rPr lang="ru-RU" sz="1200" b="0" kern="1200" dirty="0" smtClean="0">
                <a:solidFill>
                  <a:schemeClr val="tx1"/>
                </a:solidFill>
                <a:latin typeface="+mn-lt"/>
                <a:ea typeface="+mn-ea"/>
                <a:cs typeface="+mn-cs"/>
              </a:rPr>
              <a:t>2.6. Проведение заключительного совещания	Орган по сертификации, предприятие		</a:t>
            </a:r>
          </a:p>
          <a:p>
            <a:r>
              <a:rPr lang="ru-RU" sz="1200" b="0" kern="1200" dirty="0" smtClean="0">
                <a:solidFill>
                  <a:schemeClr val="tx1"/>
                </a:solidFill>
                <a:latin typeface="+mn-lt"/>
                <a:ea typeface="+mn-ea"/>
                <a:cs typeface="+mn-cs"/>
              </a:rPr>
              <a:t>2.7. Составление и рассылка отчета о проведении на предприятии проверки системы качества	Орган по сертификации		</a:t>
            </a:r>
          </a:p>
          <a:p>
            <a:r>
              <a:rPr lang="ru-RU" sz="1200" b="0" kern="1200" dirty="0" smtClean="0">
                <a:solidFill>
                  <a:schemeClr val="tx1"/>
                </a:solidFill>
                <a:latin typeface="+mn-lt"/>
                <a:ea typeface="+mn-ea"/>
                <a:cs typeface="+mn-cs"/>
              </a:rPr>
              <a:t>2.8. Оформление, регистрация и выдача (при положительном решении) сертификата системы качества	Орган по сертификации		</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По результатам первого этапа орган по сертификации составляет заключение, в котором указывается готовность предприятия и целесообразность проведения второго этапа работ по сертификации системы качества либо раскрываются причины нецелесообразности или невозможности проведения работ по второму этапу. При положительном заключении при подписании договора устанавливаются сроки проведения работ по второму этапу - окончательной проверке и оценке системы качества. Если при проведении работ второго этапа органом по сертификации обнаруживается несоответствие системы качества требованиям соответствующего стандарта, то совместно с предприятием определяется срок ее доработки и устанавливается ориентировочный срок повторной проверки. При положительном решении сертификат выдается на определенный срок (обычно этот срок ограничивается 3 годами).</a:t>
            </a:r>
          </a:p>
          <a:p>
            <a:r>
              <a:rPr lang="ru-RU" sz="1200" kern="1200" dirty="0" smtClean="0">
                <a:solidFill>
                  <a:schemeClr val="tx1"/>
                </a:solidFill>
                <a:latin typeface="+mn-lt"/>
                <a:ea typeface="+mn-ea"/>
                <a:cs typeface="+mn-cs"/>
              </a:rPr>
              <a:t>Качество продукции – важнейший показатель </a:t>
            </a:r>
            <a:r>
              <a:rPr lang="ru-RU" sz="1200" kern="1200" dirty="0" err="1" smtClean="0">
                <a:solidFill>
                  <a:schemeClr val="tx1"/>
                </a:solidFill>
                <a:latin typeface="+mn-lt"/>
                <a:ea typeface="+mn-ea"/>
                <a:cs typeface="+mn-cs"/>
              </a:rPr>
              <a:t>производственно</a:t>
            </a:r>
            <a:r>
              <a:rPr lang="ru-RU" sz="1200" kern="1200" dirty="0" smtClean="0">
                <a:solidFill>
                  <a:schemeClr val="tx1"/>
                </a:solidFill>
                <a:latin typeface="+mn-lt"/>
                <a:ea typeface="+mn-ea"/>
                <a:cs typeface="+mn-cs"/>
              </a:rPr>
              <a:t> – хозяйственной деятельности и имиджа предприятия. </a:t>
            </a:r>
            <a:r>
              <a:rPr lang="ru-RU" sz="1200" b="1" kern="1200" dirty="0" smtClean="0">
                <a:solidFill>
                  <a:schemeClr val="tx1"/>
                </a:solidFill>
                <a:latin typeface="+mn-lt"/>
                <a:ea typeface="+mn-ea"/>
                <a:cs typeface="+mn-cs"/>
              </a:rPr>
              <a:t>^ Качество продукции</a:t>
            </a:r>
            <a:r>
              <a:rPr lang="ru-RU" sz="1200" b="0" kern="1200" dirty="0" smtClean="0">
                <a:solidFill>
                  <a:schemeClr val="tx1"/>
                </a:solidFill>
                <a:latin typeface="+mn-lt"/>
                <a:ea typeface="+mn-ea"/>
                <a:cs typeface="+mn-cs"/>
              </a:rPr>
              <a:t> – это совокупность её свойств, обеспечивающих пригодность продукции удовлетворять определённые потребности в соответствии с её назначением. Оно фиксируется на конкретный период времени и изменяется при появлении более прогрессивной технологии. Необходимость улучшения качества продукции обусловливается:  ♣ потребностями научно-технического прогресса, то есть ростом давления, температуры и т.п.  ♣ ограниченностью природных ресурсов и загрязнением окружающей среды;  ♣ конкуренцией на рынке. Успех предприятия в значительной степени определяется качеством и стоимостью продукции.  </a:t>
            </a:r>
            <a:r>
              <a:rPr lang="ru-RU" sz="1200" b="0" i="1" kern="1200" dirty="0" smtClean="0">
                <a:solidFill>
                  <a:schemeClr val="tx1"/>
                </a:solidFill>
                <a:latin typeface="+mn-lt"/>
                <a:ea typeface="+mn-ea"/>
                <a:cs typeface="+mn-cs"/>
              </a:rPr>
              <a:t>^ Уровень качества продукции</a:t>
            </a:r>
            <a:r>
              <a:rPr lang="ru-RU" sz="1200" b="0" i="0" kern="1200" dirty="0" smtClean="0">
                <a:solidFill>
                  <a:schemeClr val="tx1"/>
                </a:solidFill>
                <a:latin typeface="+mn-lt"/>
                <a:ea typeface="+mn-ea"/>
                <a:cs typeface="+mn-cs"/>
              </a:rPr>
              <a:t> – количественное выражение степени пригодности продукции для удовлетворения определённой потребности при сравнении с соответствующими базовыми показателями, например, с показателями мирового уровня. Уровень качества продукции оценивается на всех стадиях его производства</a:t>
            </a:r>
            <a:r>
              <a:rPr lang="ru-RU" sz="1200" b="0" i="0" kern="1200" baseline="0" dirty="0" smtClean="0">
                <a:solidFill>
                  <a:schemeClr val="tx1"/>
                </a:solidFill>
                <a:latin typeface="+mn-lt"/>
                <a:ea typeface="+mn-ea"/>
                <a:cs typeface="+mn-cs"/>
              </a:rPr>
              <a:t> и</a:t>
            </a:r>
            <a:r>
              <a:rPr lang="ru-RU" sz="1200" b="0" i="0" kern="1200" dirty="0" smtClean="0">
                <a:solidFill>
                  <a:schemeClr val="tx1"/>
                </a:solidFill>
                <a:latin typeface="+mn-lt"/>
                <a:ea typeface="+mn-ea"/>
                <a:cs typeface="+mn-cs"/>
              </a:rPr>
              <a:t> использования.  </a:t>
            </a:r>
            <a:r>
              <a:rPr lang="ru-RU" sz="1200" b="0" i="1" kern="1200" dirty="0" smtClean="0">
                <a:solidFill>
                  <a:schemeClr val="tx1"/>
                </a:solidFill>
                <a:latin typeface="+mn-lt"/>
                <a:ea typeface="+mn-ea"/>
                <a:cs typeface="+mn-cs"/>
              </a:rPr>
              <a:t>^ Свойство продукции</a:t>
            </a:r>
            <a:r>
              <a:rPr lang="ru-RU" sz="1200" b="0" i="0" kern="1200" dirty="0" smtClean="0">
                <a:solidFill>
                  <a:schemeClr val="tx1"/>
                </a:solidFill>
                <a:latin typeface="+mn-lt"/>
                <a:ea typeface="+mn-ea"/>
                <a:cs typeface="+mn-cs"/>
              </a:rPr>
              <a:t> – объективная особенность товара, которая может проявляться при создании, эксплуатации или потреблении.  Свойства могут быть простыми и сложными. К простым относятся масса, ёмкость, скорость и т.д. К сложным – надёжность технических средств, безотказность оборудования, его ремонтопригодность и другие.  Количественная характеристики одного или нескольких свойств продукции, составляющих её качество, рассматриваемая применительно к определённым условиям её создания, эксплуатации или потребления, называется </a:t>
            </a:r>
            <a:r>
              <a:rPr lang="ru-RU" sz="1200" b="1" i="0" kern="1200" dirty="0" smtClean="0">
                <a:solidFill>
                  <a:schemeClr val="tx1"/>
                </a:solidFill>
                <a:latin typeface="+mn-lt"/>
                <a:ea typeface="+mn-ea"/>
                <a:cs typeface="+mn-cs"/>
              </a:rPr>
              <a:t>показателем качества продукции</a:t>
            </a:r>
            <a:r>
              <a:rPr lang="ru-RU" sz="1200" b="0" i="0" kern="1200" dirty="0" smtClean="0">
                <a:solidFill>
                  <a:schemeClr val="tx1"/>
                </a:solidFill>
                <a:latin typeface="+mn-lt"/>
                <a:ea typeface="+mn-ea"/>
                <a:cs typeface="+mn-cs"/>
              </a:rPr>
              <a:t>.  По </a:t>
            </a:r>
            <a:r>
              <a:rPr lang="ru-RU" sz="1200" b="0" i="1" kern="1200" dirty="0" smtClean="0">
                <a:solidFill>
                  <a:schemeClr val="tx1"/>
                </a:solidFill>
                <a:latin typeface="+mn-lt"/>
                <a:ea typeface="+mn-ea"/>
                <a:cs typeface="+mn-cs"/>
              </a:rPr>
              <a:t>способу выражения</a:t>
            </a:r>
            <a:r>
              <a:rPr lang="ru-RU" sz="1200" b="0" i="0" kern="1200" dirty="0" smtClean="0">
                <a:solidFill>
                  <a:schemeClr val="tx1"/>
                </a:solidFill>
                <a:latin typeface="+mn-lt"/>
                <a:ea typeface="+mn-ea"/>
                <a:cs typeface="+mn-cs"/>
              </a:rPr>
              <a:t> показатели продукции могут быть:  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натуральными (метры, тонны);  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относительными (проценты, коэффициенты, баллы, индексы);  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стоимостными.  По </a:t>
            </a:r>
            <a:r>
              <a:rPr lang="ru-RU" sz="1200" b="0" i="1" kern="1200" dirty="0" smtClean="0">
                <a:solidFill>
                  <a:schemeClr val="tx1"/>
                </a:solidFill>
                <a:latin typeface="+mn-lt"/>
                <a:ea typeface="+mn-ea"/>
                <a:cs typeface="+mn-cs"/>
              </a:rPr>
              <a:t>стадии определения</a:t>
            </a:r>
            <a:r>
              <a:rPr lang="ru-RU" sz="1200" b="0" i="0" kern="1200" dirty="0" smtClean="0">
                <a:solidFill>
                  <a:schemeClr val="tx1"/>
                </a:solidFill>
                <a:latin typeface="+mn-lt"/>
                <a:ea typeface="+mn-ea"/>
                <a:cs typeface="+mn-cs"/>
              </a:rPr>
              <a:t> показатели качества продукции могут быть:  ″ прогнозируемые;  ″  HYPERLINK "</a:t>
            </a:r>
            <a:r>
              <a:rPr lang="ru-RU" sz="1200" b="0" i="0" kern="1200" dirty="0" err="1" smtClean="0">
                <a:solidFill>
                  <a:schemeClr val="tx1"/>
                </a:solidFill>
                <a:latin typeface="+mn-lt"/>
                <a:ea typeface="+mn-ea"/>
                <a:cs typeface="+mn-cs"/>
              </a:rPr>
              <a:t>http</a:t>
            </a:r>
            <a:r>
              <a:rPr lang="ru-RU" sz="1200" b="0" i="0" kern="1200" dirty="0" smtClean="0">
                <a:solidFill>
                  <a:schemeClr val="tx1"/>
                </a:solidFill>
                <a:latin typeface="+mn-lt"/>
                <a:ea typeface="+mn-ea"/>
                <a:cs typeface="+mn-cs"/>
              </a:rPr>
              <a:t>://</a:t>
            </a:r>
            <a:r>
              <a:rPr lang="ru-RU" sz="1200" b="0" i="0" kern="1200" dirty="0" err="1" smtClean="0">
                <a:solidFill>
                  <a:schemeClr val="tx1"/>
                </a:solidFill>
                <a:latin typeface="+mn-lt"/>
                <a:ea typeface="+mn-ea"/>
                <a:cs typeface="+mn-cs"/>
              </a:rPr>
              <a:t>do.gendocs.ru</a:t>
            </a:r>
            <a:r>
              <a:rPr lang="ru-RU" sz="1200" b="0" i="0" kern="1200" dirty="0" smtClean="0">
                <a:solidFill>
                  <a:schemeClr val="tx1"/>
                </a:solidFill>
                <a:latin typeface="+mn-lt"/>
                <a:ea typeface="+mn-ea"/>
                <a:cs typeface="+mn-cs"/>
              </a:rPr>
              <a:t>/</a:t>
            </a:r>
            <a:r>
              <a:rPr lang="ru-RU" sz="1200" b="0" i="0" kern="1200" dirty="0" err="1" smtClean="0">
                <a:solidFill>
                  <a:schemeClr val="tx1"/>
                </a:solidFill>
                <a:latin typeface="+mn-lt"/>
                <a:ea typeface="+mn-ea"/>
                <a:cs typeface="+mn-cs"/>
              </a:rPr>
              <a:t>docs</a:t>
            </a:r>
            <a:r>
              <a:rPr lang="ru-RU" sz="1200" b="0" i="0" kern="1200" dirty="0" smtClean="0">
                <a:solidFill>
                  <a:schemeClr val="tx1"/>
                </a:solidFill>
                <a:latin typeface="+mn-lt"/>
                <a:ea typeface="+mn-ea"/>
                <a:cs typeface="+mn-cs"/>
              </a:rPr>
              <a:t>/index-391604.html" </a:t>
            </a:r>
            <a:r>
              <a:rPr lang="ru-RU" sz="1200" b="0" i="0" u="sng" kern="1200" dirty="0" smtClean="0">
                <a:solidFill>
                  <a:schemeClr val="tx1"/>
                </a:solidFill>
                <a:latin typeface="+mn-lt"/>
                <a:ea typeface="+mn-ea"/>
                <a:cs typeface="+mn-cs"/>
              </a:rPr>
              <a:t>проектные;  ″ нормативные;  ″ фактические.  По </a:t>
            </a:r>
            <a:r>
              <a:rPr lang="ru-RU" sz="1200" b="0" i="1" u="sng" kern="1200" dirty="0" smtClean="0">
                <a:solidFill>
                  <a:schemeClr val="tx1"/>
                </a:solidFill>
                <a:latin typeface="+mn-lt"/>
                <a:ea typeface="+mn-ea"/>
                <a:cs typeface="+mn-cs"/>
              </a:rPr>
              <a:t>уровню обобщения</a:t>
            </a:r>
            <a:r>
              <a:rPr lang="ru-RU" sz="1200" b="0" i="0" u="sng" kern="1200" dirty="0" smtClean="0">
                <a:solidFill>
                  <a:schemeClr val="tx1"/>
                </a:solidFill>
                <a:latin typeface="+mn-lt"/>
                <a:ea typeface="+mn-ea"/>
                <a:cs typeface="+mn-cs"/>
              </a:rPr>
              <a:t> выделяют показатели качества продукции:  ♣ единичные – характеризующие отдельные свойства продукции;  ♣ комплексные. С их помощью измеряется группа свойств продукции;  ♣ обобщающие. Они характеризуют уровень качества продукции в целом на предприятии, в объединении, отрасли, народном хозяйстве;  ♣ показатели качества труда.  По </a:t>
            </a:r>
            <a:r>
              <a:rPr lang="ru-RU" sz="1200" b="0" i="1" u="sng" kern="1200" dirty="0" smtClean="0">
                <a:solidFill>
                  <a:schemeClr val="tx1"/>
                </a:solidFill>
                <a:latin typeface="+mn-lt"/>
                <a:ea typeface="+mn-ea"/>
                <a:cs typeface="+mn-cs"/>
              </a:rPr>
              <a:t>характеризуемым свойствам</a:t>
            </a:r>
            <a:r>
              <a:rPr lang="ru-RU" sz="1200" b="0" i="0" u="sng" kern="1200" dirty="0" smtClean="0">
                <a:solidFill>
                  <a:schemeClr val="tx1"/>
                </a:solidFill>
                <a:latin typeface="+mn-lt"/>
                <a:ea typeface="+mn-ea"/>
                <a:cs typeface="+mn-cs"/>
              </a:rPr>
              <a:t> единичные показатели объединяют в следующие группы:  1) показатели назначения;  2) показатели надёжности и долговечности;  3) показатели технологичности (трудоёмкость изготовления, энергоёмкость и др.);  4) эстетические показатели;  5) </a:t>
            </a:r>
            <a:r>
              <a:rPr lang="ru-RU" sz="1200" b="0" i="0" u="sng" kern="1200" dirty="0" err="1" smtClean="0">
                <a:solidFill>
                  <a:schemeClr val="tx1"/>
                </a:solidFill>
                <a:latin typeface="+mn-lt"/>
                <a:ea typeface="+mn-ea"/>
                <a:cs typeface="+mn-cs"/>
              </a:rPr>
              <a:t>эргонометрические</a:t>
            </a:r>
            <a:r>
              <a:rPr lang="ru-RU" sz="1200" b="0" i="0" u="sng" kern="1200" dirty="0" smtClean="0">
                <a:solidFill>
                  <a:schemeClr val="tx1"/>
                </a:solidFill>
                <a:latin typeface="+mn-lt"/>
                <a:ea typeface="+mn-ea"/>
                <a:cs typeface="+mn-cs"/>
              </a:rPr>
              <a:t> показатели;  6) показатели стандартизации и унификации;  7) патентно-правовые показатели;  8) экономические показатели.  </a:t>
            </a:r>
            <a:r>
              <a:rPr lang="ru-RU" sz="1200" b="0" i="1" u="sng" kern="1200" dirty="0" smtClean="0">
                <a:solidFill>
                  <a:schemeClr val="tx1"/>
                </a:solidFill>
                <a:latin typeface="+mn-lt"/>
                <a:ea typeface="+mn-ea"/>
                <a:cs typeface="+mn-cs"/>
              </a:rPr>
              <a:t>^ Комплексные показатели</a:t>
            </a:r>
            <a:r>
              <a:rPr lang="ru-RU" sz="1200" b="0" i="0" u="sng" kern="1200" dirty="0" smtClean="0">
                <a:solidFill>
                  <a:schemeClr val="tx1"/>
                </a:solidFill>
                <a:latin typeface="+mn-lt"/>
                <a:ea typeface="+mn-ea"/>
                <a:cs typeface="+mn-cs"/>
              </a:rPr>
              <a:t> характеризуют несколько свойств продукции, что позволяет распределить её по сортам, маркам, классам.   </a:t>
            </a:r>
            <a:r>
              <a:rPr lang="ru-RU" sz="1200" b="0" i="1" u="sng" kern="1200" dirty="0" smtClean="0">
                <a:solidFill>
                  <a:schemeClr val="tx1"/>
                </a:solidFill>
                <a:latin typeface="+mn-lt"/>
                <a:ea typeface="+mn-ea"/>
                <a:cs typeface="+mn-cs"/>
              </a:rPr>
              <a:t>Обобщающие показатели</a:t>
            </a:r>
            <a:r>
              <a:rPr lang="ru-RU" sz="1200" b="0" i="0" u="sng" kern="1200" dirty="0" smtClean="0">
                <a:solidFill>
                  <a:schemeClr val="tx1"/>
                </a:solidFill>
                <a:latin typeface="+mn-lt"/>
                <a:ea typeface="+mn-ea"/>
                <a:cs typeface="+mn-cs"/>
              </a:rPr>
              <a:t> характеризуют продукцию независимо от её вида и назначения.  </a:t>
            </a:r>
            <a:r>
              <a:rPr lang="ru-RU" sz="1200" b="0" i="1" u="sng" kern="1200" dirty="0" smtClean="0">
                <a:solidFill>
                  <a:schemeClr val="tx1"/>
                </a:solidFill>
                <a:latin typeface="+mn-lt"/>
                <a:ea typeface="+mn-ea"/>
                <a:cs typeface="+mn-cs"/>
              </a:rPr>
              <a:t>^ Показатели качества труда</a:t>
            </a:r>
            <a:r>
              <a:rPr lang="ru-RU" sz="1200" b="0" i="0" u="sng" kern="1200" dirty="0" smtClean="0">
                <a:solidFill>
                  <a:schemeClr val="tx1"/>
                </a:solidFill>
                <a:latin typeface="+mn-lt"/>
                <a:ea typeface="+mn-ea"/>
                <a:cs typeface="+mn-cs"/>
              </a:rPr>
              <a:t> непосредственно не отражают качества продукции, а характеризуют уровень качества изготовления продукции.  Уровень качества продукции промышленного предприятия определяется множеством факторов. К производственным факторам качества продукции относится технический уровень оборудования, степень оснащённости операция производственного процесса, в частности, уровень технической оснащённости контрольных операций.  Состояние технологической дисциплины, уровень организации технического контроля качества, соблюдение принципов рациональной организации производственных процессов включается в группу организационных факторов.  Важное место занимают факторы квалификационного уровня промышленно-производственного персонала предприятия, знания и опыт рабочих, руководителей и специалистов.  К внешним факторам качества продукции относится уровень качества поставляемых предприятию сырья, материалов, полуфабрикатов и др., условия доставки готовой продукции потребителю.   </a:t>
            </a:r>
            <a:r>
              <a:rPr lang="ru-RU" sz="1200" b="1" i="0" u="sng" kern="1200" dirty="0" smtClean="0">
                <a:solidFill>
                  <a:schemeClr val="tx1"/>
                </a:solidFill>
                <a:latin typeface="+mn-lt"/>
                <a:ea typeface="+mn-ea"/>
                <a:cs typeface="+mn-cs"/>
              </a:rPr>
              <a:t>^ Управление качеством продукции</a:t>
            </a:r>
            <a:r>
              <a:rPr lang="ru-RU" sz="1200" b="0" i="0" u="sng" kern="1200" dirty="0" smtClean="0">
                <a:solidFill>
                  <a:schemeClr val="tx1"/>
                </a:solidFill>
                <a:latin typeface="+mn-lt"/>
                <a:ea typeface="+mn-ea"/>
                <a:cs typeface="+mn-cs"/>
              </a:rPr>
              <a:t> – это установление и поддержание его на определённом уровне на стадии исследования, проектирования, изготовления, реализации и потребления (эксплуатации). Так как качество продукции зависит от многих технических, организационных, социально-психологических, экономических факторов, то необходим комплексный подход к управлению качеством. </a:t>
            </a:r>
            <a:r>
              <a:rPr lang="ru-RU" sz="1200" b="1" i="0" u="sng" kern="1200" dirty="0" smtClean="0">
                <a:solidFill>
                  <a:schemeClr val="tx1"/>
                </a:solidFill>
                <a:latin typeface="+mn-lt"/>
                <a:ea typeface="+mn-ea"/>
                <a:cs typeface="+mn-cs"/>
              </a:rPr>
              <a:t>Система комплексного подхода к управлению качеством</a:t>
            </a:r>
            <a:r>
              <a:rPr lang="ru-RU" sz="1200" b="0" i="0" u="sng"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продукции.  Составными элементами комплексной системы управления качеством продукции являются:  1) прогнозирование потребностей технического уровня и качества продукции;  2) планирование повышения качества продукции, технического уровня производства и стандартизации продукции;  3) организация разработки и постановки продукции на производства;  4) организация материально-технического обеспечения (МТО) производства;  5) организация ремонта и др.;  6) оперативное управление качеством и технический контроль;  7) стандартизация и сертификация продукции;  8) стимулирование повышения качества;  9) правовое обеспечение качества.  Одним из гарантов выпуска высококачественной продукции является её сертификация.  </a:t>
            </a:r>
            <a:r>
              <a:rPr lang="ru-RU" sz="1200" b="1" i="0" u="sng" kern="1200" dirty="0" smtClean="0">
                <a:solidFill>
                  <a:schemeClr val="tx1"/>
                </a:solidFill>
                <a:latin typeface="+mn-lt"/>
                <a:ea typeface="+mn-ea"/>
                <a:cs typeface="+mn-cs"/>
              </a:rPr>
              <a:t>Сертификация</a:t>
            </a:r>
            <a:r>
              <a:rPr lang="ru-RU" sz="1200" b="0" i="0" u="sng" kern="1200" dirty="0" smtClean="0">
                <a:solidFill>
                  <a:schemeClr val="tx1"/>
                </a:solidFill>
                <a:latin typeface="+mn-lt"/>
                <a:ea typeface="+mn-ea"/>
                <a:cs typeface="+mn-cs"/>
              </a:rPr>
              <a:t> – это система мер и действий, подтверждающих соответствие фактических характеристик продукции требованиям международных и национальных стандартов, технических условий и иных нормативных документов, действующих на мировом рынке или в стране.  В основе сертификации лежат стандарты (ISO, ДСТУ, ГОСТ, ОСТ, ТУ), соблюдение которых является обязательным для успешной работы предприятия.  В зависимости от круга заинтересованных лиц стандартизация может быть:  ♣ международной;  ♣ региональной – для одного географического, экономического или политического района мира;  ♣ национальной, которая проводится на уровне страны, т.е. осуществляется по отраслям или секторам экономики, на местном уровне, на уровне ассоциации, объединения, фирмы, предприятия и т.д.  Основные задачи сертификации:  1) управление многообразием (унификация);  2) применяемость;  3) совместимость;  4) взаимозаменяемость;  5) охрана здоровья;  6) улучшение экономических показателей;  7) обеспечение конкурентоспособности продукции;  8) охрана окружающей природной среды и рациональное природопользование.  Система сертификации является независимой, так как не относится ни к изготовителю, ни к потребителю. Сертификационным органом является национальная организация по сертификации – </a:t>
            </a:r>
            <a:r>
              <a:rPr lang="ru-RU" sz="1200" b="0" i="0" u="sng" kern="1200" dirty="0" err="1" smtClean="0">
                <a:solidFill>
                  <a:schemeClr val="tx1"/>
                </a:solidFill>
                <a:latin typeface="+mn-lt"/>
                <a:ea typeface="+mn-ea"/>
                <a:cs typeface="+mn-cs"/>
              </a:rPr>
              <a:t>УкрСЕПРО</a:t>
            </a:r>
            <a:r>
              <a:rPr lang="ru-RU" sz="1200" b="0" i="0" u="sng" kern="1200" dirty="0" smtClean="0">
                <a:solidFill>
                  <a:schemeClr val="tx1"/>
                </a:solidFill>
                <a:latin typeface="+mn-lt"/>
                <a:ea typeface="+mn-ea"/>
                <a:cs typeface="+mn-cs"/>
              </a:rPr>
              <a:t>.  Выделяют следующие виды сертификации:  1. В зависимости от круга участников:  • международная;  • региональная;  • многосторонняя;  • двухсторонняя;  • национальная;  2. В зависимости от объектов сертификации:  ″ сертификация продукции;  ″ сертификация работ и услуг;  ″ сертификация систем обеспечения качества предприятия;  3. В зависимости от области сертификации:  → сертификация систем обеспечения качества;  → экологическая сертификация;  → сертификация социальной лояльности;  4. По правовому признаку:  ♣ обязательная;  ♣ добровольная;  5. По процедуре проведения:  </a:t>
            </a:r>
            <a:r>
              <a:rPr lang="ru-RU" sz="1200" b="0" i="0" u="sng" kern="1200" dirty="0" err="1" smtClean="0">
                <a:solidFill>
                  <a:schemeClr val="tx1"/>
                </a:solidFill>
                <a:latin typeface="+mn-lt"/>
                <a:ea typeface="+mn-ea"/>
                <a:cs typeface="+mn-cs"/>
              </a:rPr>
              <a:t>ϖ</a:t>
            </a:r>
            <a:r>
              <a:rPr lang="ru-RU" sz="1200" b="0" i="0" u="sng" kern="1200" dirty="0" smtClean="0">
                <a:solidFill>
                  <a:schemeClr val="tx1"/>
                </a:solidFill>
                <a:latin typeface="+mn-lt"/>
                <a:ea typeface="+mn-ea"/>
                <a:cs typeface="+mn-cs"/>
              </a:rPr>
              <a:t> </a:t>
            </a:r>
            <a:r>
              <a:rPr lang="ru-RU" sz="1200" b="0" i="0" u="sng" kern="1200" dirty="0" err="1" smtClean="0">
                <a:solidFill>
                  <a:schemeClr val="tx1"/>
                </a:solidFill>
                <a:latin typeface="+mn-lt"/>
                <a:ea typeface="+mn-ea"/>
                <a:cs typeface="+mn-cs"/>
              </a:rPr>
              <a:t>самосертификация</a:t>
            </a:r>
            <a:r>
              <a:rPr lang="ru-RU" sz="1200" b="0" i="0" u="sng" kern="1200" dirty="0" smtClean="0">
                <a:solidFill>
                  <a:schemeClr val="tx1"/>
                </a:solidFill>
                <a:latin typeface="+mn-lt"/>
                <a:ea typeface="+mn-ea"/>
                <a:cs typeface="+mn-cs"/>
              </a:rPr>
              <a:t> («заявление о соответствии»);  </a:t>
            </a:r>
            <a:r>
              <a:rPr lang="ru-RU" sz="1200" b="0" i="0" u="sng" kern="1200" dirty="0" err="1" smtClean="0">
                <a:solidFill>
                  <a:schemeClr val="tx1"/>
                </a:solidFill>
                <a:latin typeface="+mn-lt"/>
                <a:ea typeface="+mn-ea"/>
                <a:cs typeface="+mn-cs"/>
              </a:rPr>
              <a:t>ϖ</a:t>
            </a:r>
            <a:r>
              <a:rPr lang="ru-RU" sz="1200" b="0" i="0" u="sng" kern="1200" dirty="0" smtClean="0">
                <a:solidFill>
                  <a:schemeClr val="tx1"/>
                </a:solidFill>
                <a:latin typeface="+mn-lt"/>
                <a:ea typeface="+mn-ea"/>
                <a:cs typeface="+mn-cs"/>
              </a:rPr>
              <a:t> сертификация третьей стороной.  По результатам проведения сертификации предприятие получает официальный документ – сертификат соответствия на продукцию (сертификация продукции) или на систему обеспечения качества (сертификация системы обеспечения качества). Сертификат системы качества выдаёт орган по сертификации на срок не более трёх лет.  Обязательной сертификации подлежит продукция, работы, услуги, качество которых непосредственно определяет безопасность для жизни, здоровья и имущества граждан, а также, охрану окружающей среды. Так, обязательной сертификации подлежат продукты питания, медикаменты, строительные материалы, автомобили и др. Обязательная сертификация проводится только государственными органами по сертификации. В Украине такие органы объединены в единую систему сертификации УКРСЕПРО.  Продукция, работы и услуги, прошедшие сертификацию, маркируются знаком соответствия. Существуют знаки обязательной (государственной) и добровольной сертификации. </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21</a:t>
            </a:fld>
            <a:endParaRPr lang="ru-RU"/>
          </a:p>
        </p:txBody>
      </p:sp>
    </p:spTree>
    <p:extLst>
      <p:ext uri="{BB962C8B-B14F-4D97-AF65-F5344CB8AC3E}">
        <p14:creationId xmlns:p14="http://schemas.microsoft.com/office/powerpoint/2010/main" val="2168591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В управлении качеством важное значение имеет наличие на фирмах сертифицированной системы менеджмента качества, что является гарантией высокой стабильности и устойчивости качества продукции. Сертификат на систему качества позволяет сохранить конкурентные преимущества на рынке.</a:t>
            </a:r>
          </a:p>
          <a:p>
            <a:r>
              <a:rPr lang="ru-RU" sz="1200" kern="1200" dirty="0" smtClean="0">
                <a:solidFill>
                  <a:schemeClr val="tx1"/>
                </a:solidFill>
                <a:latin typeface="+mn-lt"/>
                <a:ea typeface="+mn-ea"/>
                <a:cs typeface="+mn-cs"/>
              </a:rPr>
              <a:t>Улучшение качества соответствия требованиям может быть достигнуто параллельно со снижением цены (уменьшаются затраты, брак, количество переделок). Улучшение качества проекта наоборот, в основном увеличивает затраты - более качественный и эстетичный проект стоит немалых денег. В понятии качество проекта воплощено то, что иногда называют «восприятием качества», или имиджем производителя, торговой марки [10,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221].</a:t>
            </a:r>
          </a:p>
          <a:p>
            <a:r>
              <a:rPr lang="ru-RU" sz="1200" kern="1200" dirty="0" smtClean="0">
                <a:solidFill>
                  <a:schemeClr val="tx1"/>
                </a:solidFill>
                <a:latin typeface="+mn-lt"/>
                <a:ea typeface="+mn-ea"/>
                <a:cs typeface="+mn-cs"/>
              </a:rPr>
              <a:t>Качество определяется рядом его составляющих, образующих так называемую петлю качества (рисунок 1). Петля качества - это замкнутая последовательность мер, определяющих качество товаров или процессов на этапах их производства и эксплуатации. Качество создается и поддерживается на всех этапах петли качества, начиная с исследования потребностей и рыночных возможностей, то есть с маркетинга, и заканчивается утилизацией продукта, отслужившего свой срок.</a:t>
            </a:r>
          </a:p>
          <a:p>
            <a:r>
              <a:rPr lang="ru-RU" sz="1200" kern="1200" dirty="0" smtClean="0">
                <a:solidFill>
                  <a:schemeClr val="tx1"/>
                </a:solidFill>
                <a:latin typeface="+mn-lt"/>
                <a:ea typeface="+mn-ea"/>
                <a:cs typeface="+mn-cs"/>
              </a:rPr>
              <a:t>Рисунок 1 - Петля качества</a:t>
            </a:r>
          </a:p>
          <a:p>
            <a:r>
              <a:rPr lang="ru-RU" sz="1200" kern="1200" dirty="0" smtClean="0">
                <a:solidFill>
                  <a:schemeClr val="tx1"/>
                </a:solidFill>
                <a:latin typeface="+mn-lt"/>
                <a:ea typeface="+mn-ea"/>
                <a:cs typeface="+mn-cs"/>
              </a:rPr>
              <a:t>Достаточно не уделить качеству должного внимания на каком-то одном из этапов, как страдает качество всего товара, падает имидж производителя, доверие к нему со стороны потребителей. Традиционно считалось, что качество создается стадии производства. Главное было не допустить брак на производственной линии, не нарушить производственные графики. Обращая внимание только на производство, можно делать великолепные товары. Но пользоваться ими смогут только сами производители. Остальные про это либо не узнают (при неграмотной организации продажи), или не захотят купить (некрасивая и некачественная упаковка, отсутствие обслуживания и гарантий). Не говоря уже о том, что великолепно сделанный товар может быть не нужен потребителю [26,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119].</a:t>
            </a:r>
          </a:p>
          <a:p>
            <a:r>
              <a:rPr lang="ru-RU" sz="1200" kern="1200" dirty="0" smtClean="0">
                <a:solidFill>
                  <a:schemeClr val="tx1"/>
                </a:solidFill>
                <a:latin typeface="+mn-lt"/>
                <a:ea typeface="+mn-ea"/>
                <a:cs typeface="+mn-cs"/>
              </a:rPr>
              <a:t>При рассмотрении принципа управления качеством определен следующий состав функций: политика и планирование качества, обучение и мотивация персонала, организация работ по качеству, контроль качества, информация о качестве, разработка мероприятий, принятие решений руководством предприятия, внедрение мероприятий в производственный процесс, взаимодействие с внешней средой по вопросам качества [30, с. 118].</a:t>
            </a:r>
          </a:p>
          <a:p>
            <a:r>
              <a:rPr lang="ru-RU" sz="1200" kern="1200" dirty="0" smtClean="0">
                <a:solidFill>
                  <a:schemeClr val="tx1"/>
                </a:solidFill>
                <a:latin typeface="+mn-lt"/>
                <a:ea typeface="+mn-ea"/>
                <a:cs typeface="+mn-cs"/>
              </a:rPr>
              <a:t>Информация о качестве складывается из внутренней и внешней. Внутренняя получается по результатам контроля проектирования и производства и показывает, какое качество продукции достигается при ее создании на предприятии. Внешняя получается в виде требований заказчиков и рынков сбыта, данных о научно-техническом прогрессе, сведений с объектов эксплуатации [7,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19].</a:t>
            </a:r>
          </a:p>
          <a:p>
            <a:r>
              <a:rPr lang="ru-RU" sz="1200" kern="1200" dirty="0" smtClean="0">
                <a:solidFill>
                  <a:schemeClr val="tx1"/>
                </a:solidFill>
                <a:latin typeface="+mn-lt"/>
                <a:ea typeface="+mn-ea"/>
                <a:cs typeface="+mn-cs"/>
              </a:rPr>
              <a:t>В науке управления рассматриваются различные виды, модели и методы принятия решений, а само решение понимается как выбор альтернативы. Однако решение - это, по-видимому, не только выбор альтернативы, но и принятие оптимального варианта между альтернативами, нахождение приемлемого компромисса.</a:t>
            </a:r>
          </a:p>
          <a:p>
            <a:r>
              <a:rPr lang="ru-RU" sz="1200" kern="1200" dirty="0" smtClean="0">
                <a:solidFill>
                  <a:schemeClr val="tx1"/>
                </a:solidFill>
                <a:latin typeface="+mn-lt"/>
                <a:ea typeface="+mn-ea"/>
                <a:cs typeface="+mn-cs"/>
              </a:rPr>
              <a:t>Реализация мероприятий может осуществляться применением корректирующих действий для оперативного устранения выявленных несоответствий, а также предупреждающих или профилактических мер - в зависимости от характера разработанных мероприятий. Реализация мероприятий - заключительная функция цикла управления качеством. Осуществляется она после принятия решений, которые в виде приказов, планов мероприятий или графиков работ направляются всем исполнителям, а также - в службу качества для контроля и учета их выполнения.</a:t>
            </a:r>
          </a:p>
          <a:p>
            <a:r>
              <a:rPr lang="ru-RU" sz="1200" b="1" i="1" kern="1200" dirty="0" smtClean="0">
                <a:solidFill>
                  <a:schemeClr val="tx1"/>
                </a:solidFill>
                <a:latin typeface="+mn-lt"/>
                <a:ea typeface="+mn-ea"/>
                <a:cs typeface="+mn-cs"/>
              </a:rPr>
              <a:t>Современная концепция менеджмента качества</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 и т. д.) [5,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17].</a:t>
            </a:r>
          </a:p>
          <a:p>
            <a:r>
              <a:rPr lang="ru-RU" sz="1200" b="0" i="0" kern="1200" dirty="0" smtClean="0">
                <a:solidFill>
                  <a:schemeClr val="tx1"/>
                </a:solidFill>
                <a:latin typeface="+mn-lt"/>
                <a:ea typeface="+mn-ea"/>
                <a:cs typeface="+mn-cs"/>
              </a:rPr>
              <a:t>Управление качеством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управления качеством:</a:t>
            </a:r>
          </a:p>
          <a:p>
            <a:r>
              <a:rPr lang="ru-RU" sz="1200" b="0" i="0" kern="1200" dirty="0" smtClean="0">
                <a:solidFill>
                  <a:schemeClr val="tx1"/>
                </a:solidFill>
                <a:latin typeface="+mn-lt"/>
                <a:ea typeface="+mn-ea"/>
                <a:cs typeface="+mn-cs"/>
              </a:rPr>
              <a:t>· качество - неотъемлемый элемент любого производственного или иного процесса (а не некая самостоятельная функция управления);</a:t>
            </a:r>
          </a:p>
          <a:p>
            <a:r>
              <a:rPr lang="ru-RU" sz="1200" b="0" i="0" kern="1200" dirty="0" smtClean="0">
                <a:solidFill>
                  <a:schemeClr val="tx1"/>
                </a:solidFill>
                <a:latin typeface="+mn-lt"/>
                <a:ea typeface="+mn-ea"/>
                <a:cs typeface="+mn-cs"/>
              </a:rPr>
              <a:t>· качество - это то, что говорит потребитель, а не изготовитель;</a:t>
            </a:r>
          </a:p>
          <a:p>
            <a:r>
              <a:rPr lang="ru-RU" sz="1200" b="0" i="0" kern="1200" dirty="0" smtClean="0">
                <a:solidFill>
                  <a:schemeClr val="tx1"/>
                </a:solidFill>
                <a:latin typeface="+mn-lt"/>
                <a:ea typeface="+mn-ea"/>
                <a:cs typeface="+mn-cs"/>
              </a:rPr>
              <a:t>· ответственность за качество должна быть адресной;</a:t>
            </a:r>
          </a:p>
          <a:p>
            <a:r>
              <a:rPr lang="ru-RU" sz="1200" b="0" i="0" kern="1200" dirty="0" smtClean="0">
                <a:solidFill>
                  <a:schemeClr val="tx1"/>
                </a:solidFill>
                <a:latin typeface="+mn-lt"/>
                <a:ea typeface="+mn-ea"/>
                <a:cs typeface="+mn-cs"/>
              </a:rPr>
              <a:t>· для реального повышения качества нужны новые технологии;</a:t>
            </a:r>
          </a:p>
          <a:p>
            <a:r>
              <a:rPr lang="ru-RU" sz="1200" b="0" i="0" kern="1200" dirty="0" smtClean="0">
                <a:solidFill>
                  <a:schemeClr val="tx1"/>
                </a:solidFill>
                <a:latin typeface="+mn-lt"/>
                <a:ea typeface="+mn-ea"/>
                <a:cs typeface="+mn-cs"/>
              </a:rPr>
              <a:t>· повысить качество можно только усилиями всех работников предприятия;</a:t>
            </a:r>
          </a:p>
          <a:p>
            <a:r>
              <a:rPr lang="ru-RU" sz="1200" b="0" i="0" kern="1200" dirty="0" smtClean="0">
                <a:solidFill>
                  <a:schemeClr val="tx1"/>
                </a:solidFill>
                <a:latin typeface="+mn-lt"/>
                <a:ea typeface="+mn-ea"/>
                <a:cs typeface="+mn-cs"/>
              </a:rPr>
              <a:t>· контролировать процесс всегда эффективнее, чем результат;</a:t>
            </a:r>
          </a:p>
          <a:p>
            <a:r>
              <a:rPr lang="ru-RU" sz="1200" b="0" i="0" kern="1200" dirty="0" smtClean="0">
                <a:solidFill>
                  <a:schemeClr val="tx1"/>
                </a:solidFill>
                <a:latin typeface="+mn-lt"/>
                <a:ea typeface="+mn-ea"/>
                <a:cs typeface="+mn-cs"/>
              </a:rPr>
              <a:t>· политика в области качества должна быть частью общей политики предприятия.</a:t>
            </a:r>
          </a:p>
          <a:p>
            <a:r>
              <a:rPr lang="ru-RU" sz="1200" b="0" i="0" kern="1200" dirty="0" smtClean="0">
                <a:solidFill>
                  <a:schemeClr val="tx1"/>
                </a:solidFill>
                <a:latin typeface="+mn-lt"/>
                <a:ea typeface="+mn-ea"/>
                <a:cs typeface="+mn-cs"/>
              </a:rPr>
              <a:t>Эти принципы лежат в основе наиболее популярного и методологически сильного направления в управлении качеством - Всеобщего управления качеством - </a:t>
            </a:r>
            <a:r>
              <a:rPr lang="ru-RU" sz="1200" b="0" i="0" kern="1200" dirty="0" err="1" smtClean="0">
                <a:solidFill>
                  <a:schemeClr val="tx1"/>
                </a:solidFill>
                <a:latin typeface="+mn-lt"/>
                <a:ea typeface="+mn-ea"/>
                <a:cs typeface="+mn-cs"/>
              </a:rPr>
              <a:t>Total</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Management</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Рассмотрим общую теорию управления качеством.</a:t>
            </a:r>
          </a:p>
          <a:p>
            <a:r>
              <a:rPr lang="ru-RU" sz="1200" b="0" i="0" kern="1200" dirty="0" smtClean="0">
                <a:solidFill>
                  <a:schemeClr val="tx1"/>
                </a:solidFill>
                <a:latin typeface="+mn-lt"/>
                <a:ea typeface="+mn-ea"/>
                <a:cs typeface="+mn-cs"/>
              </a:rPr>
              <a:t>Как известно, приложение основных принципов теории управления возможно к любому при некоторых исходных условиях. Такими основными условиями являются:</a:t>
            </a:r>
          </a:p>
          <a:p>
            <a:r>
              <a:rPr lang="ru-RU" sz="1200" b="0" i="0" kern="1200" dirty="0" smtClean="0">
                <a:solidFill>
                  <a:schemeClr val="tx1"/>
                </a:solidFill>
                <a:latin typeface="+mn-lt"/>
                <a:ea typeface="+mn-ea"/>
                <a:cs typeface="+mn-cs"/>
              </a:rPr>
              <a:t>1. наличие программ поведения управляемого объекта или заданный, запланированный уровень параметров его состояния;</a:t>
            </a:r>
          </a:p>
          <a:p>
            <a:r>
              <a:rPr lang="ru-RU" sz="1200" b="0" i="0" kern="1200" dirty="0" smtClean="0">
                <a:solidFill>
                  <a:schemeClr val="tx1"/>
                </a:solidFill>
                <a:latin typeface="+mn-lt"/>
                <a:ea typeface="+mn-ea"/>
                <a:cs typeface="+mn-cs"/>
              </a:rPr>
              <a:t>2. неустойчивость объекта по отношению к программе и заданным параметрам, то есть объект должен уклонятся от заданной программы или плановых значений параметра;</a:t>
            </a:r>
          </a:p>
          <a:p>
            <a:r>
              <a:rPr lang="ru-RU" sz="1200" b="0" i="0" kern="1200" dirty="0" smtClean="0">
                <a:solidFill>
                  <a:schemeClr val="tx1"/>
                </a:solidFill>
                <a:latin typeface="+mn-lt"/>
                <a:ea typeface="+mn-ea"/>
                <a:cs typeface="+mn-cs"/>
              </a:rPr>
              <a:t>3. наличие способов и средств для обнаружения и измерения отклонения объекта от заданной программы или значений параметров;</a:t>
            </a:r>
          </a:p>
          <a:p>
            <a:r>
              <a:rPr lang="ru-RU" sz="1200" b="0" i="0" kern="1200" dirty="0" smtClean="0">
                <a:solidFill>
                  <a:schemeClr val="tx1"/>
                </a:solidFill>
                <a:latin typeface="+mn-lt"/>
                <a:ea typeface="+mn-ea"/>
                <a:cs typeface="+mn-cs"/>
              </a:rPr>
              <a:t>4. наличие возможности влиять на управляемый объект с целью устранения возникающих отклонений [19,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129].</a:t>
            </a:r>
          </a:p>
          <a:p>
            <a:r>
              <a:rPr lang="ru-RU" sz="1200" b="0" i="0" kern="1200" dirty="0" smtClean="0">
                <a:solidFill>
                  <a:schemeClr val="tx1"/>
                </a:solidFill>
                <a:latin typeface="+mn-lt"/>
                <a:ea typeface="+mn-ea"/>
                <a:cs typeface="+mn-cs"/>
              </a:rPr>
              <a:t>Механизм управления, согласно общей теории управления представлен на рисунке 2.</a:t>
            </a:r>
          </a:p>
          <a:p>
            <a:r>
              <a:rPr lang="ru-RU" sz="1200" b="0" i="0" kern="1200" dirty="0" smtClean="0">
                <a:solidFill>
                  <a:schemeClr val="tx1"/>
                </a:solidFill>
                <a:latin typeface="+mn-lt"/>
                <a:ea typeface="+mn-ea"/>
                <a:cs typeface="+mn-cs"/>
              </a:rPr>
              <a:t>Условные обозначения прямая связь</a:t>
            </a:r>
          </a:p>
          <a:p>
            <a:r>
              <a:rPr lang="ru-RU" sz="1200" b="0" i="0" kern="1200" dirty="0" smtClean="0">
                <a:solidFill>
                  <a:schemeClr val="tx1"/>
                </a:solidFill>
                <a:latin typeface="+mn-lt"/>
                <a:ea typeface="+mn-ea"/>
                <a:cs typeface="+mn-cs"/>
              </a:rPr>
              <a:t>обратная связь</a:t>
            </a:r>
          </a:p>
          <a:p>
            <a:r>
              <a:rPr lang="ru-RU" sz="1200" b="0" i="0" kern="1200" dirty="0" smtClean="0">
                <a:solidFill>
                  <a:schemeClr val="tx1"/>
                </a:solidFill>
                <a:latin typeface="+mn-lt"/>
                <a:ea typeface="+mn-ea"/>
                <a:cs typeface="+mn-cs"/>
              </a:rPr>
              <a:t>Рисунок 2 - Механизм управления, согласно общей теории управления</a:t>
            </a:r>
          </a:p>
          <a:p>
            <a:r>
              <a:rPr lang="ru-RU" sz="1200" b="0" i="0" kern="1200" dirty="0" smtClean="0">
                <a:solidFill>
                  <a:schemeClr val="tx1"/>
                </a:solidFill>
                <a:latin typeface="+mn-lt"/>
                <a:ea typeface="+mn-ea"/>
                <a:cs typeface="+mn-cs"/>
              </a:rPr>
              <a:t>Рассматривая исходные условия возможного приложения основных принципов общей теории управления и схему механизма управления к организации работ по качеству, можно с большой ответственностью за объективность составить схему механизма управления качеством продукции. Но сначала несколько предварительных соображений о характере качества продукции как об объекте управления.</a:t>
            </a:r>
          </a:p>
          <a:p>
            <a:r>
              <a:rPr lang="ru-RU" sz="1200" b="0" i="0" kern="1200" dirty="0" smtClean="0">
                <a:solidFill>
                  <a:schemeClr val="tx1"/>
                </a:solidFill>
                <a:latin typeface="+mn-lt"/>
                <a:ea typeface="+mn-ea"/>
                <a:cs typeface="+mn-cs"/>
              </a:rPr>
              <a:t>Программы качества с установлением значений показателей могут входить составной частью во все возможные государственные планы и программы, планы проектно-конструкторских организаций, производственных объединений предприятий, договорные обязательства. Показатели качества оговариваются в сделках на товарных биржах и при других формах движения товаров [6,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71].</a:t>
            </a:r>
          </a:p>
          <a:p>
            <a:r>
              <a:rPr lang="ru-RU" sz="1200" b="0" i="0" kern="1200" dirty="0" smtClean="0">
                <a:solidFill>
                  <a:schemeClr val="tx1"/>
                </a:solidFill>
                <a:latin typeface="+mn-lt"/>
                <a:ea typeface="+mn-ea"/>
                <a:cs typeface="+mn-cs"/>
              </a:rPr>
              <a:t>Требования к качеству устанавливаются и фиксируются в нормативных и </a:t>
            </a:r>
            <a:r>
              <a:rPr lang="ru-RU" sz="1200" b="0" i="0" kern="1200" dirty="0" err="1" smtClean="0">
                <a:solidFill>
                  <a:schemeClr val="tx1"/>
                </a:solidFill>
                <a:latin typeface="+mn-lt"/>
                <a:ea typeface="+mn-ea"/>
                <a:cs typeface="+mn-cs"/>
              </a:rPr>
              <a:t>номативно</a:t>
            </a:r>
            <a:r>
              <a:rPr lang="ru-RU" sz="1200" b="0" i="0" kern="1200" dirty="0" smtClean="0">
                <a:solidFill>
                  <a:schemeClr val="tx1"/>
                </a:solidFill>
                <a:latin typeface="+mn-lt"/>
                <a:ea typeface="+mn-ea"/>
                <a:cs typeface="+mn-cs"/>
              </a:rPr>
              <a:t>-технических документах: государственных, отраслевых, фирменных стандартах, технических условиях на продукцию, в технических заданиях на проектирование или модернизацию изделий, в чертежах, технологических картах и технологических регламентах, в картах контроля качества и т. п. Перечень этот не трудно продолжить.</a:t>
            </a:r>
          </a:p>
          <a:p>
            <a:r>
              <a:rPr lang="ru-RU" sz="1200" b="0" i="0" kern="1200" dirty="0" smtClean="0">
                <a:solidFill>
                  <a:schemeClr val="tx1"/>
                </a:solidFill>
                <a:latin typeface="+mn-lt"/>
                <a:ea typeface="+mn-ea"/>
                <a:cs typeface="+mn-cs"/>
              </a:rPr>
              <a:t>Из сказанного становится очевидным, что первое условие по теории управления в случае с качеством удовлетворяется.</a:t>
            </a:r>
          </a:p>
          <a:p>
            <a:r>
              <a:rPr lang="ru-RU" sz="1200" b="0" i="0" kern="1200" dirty="0" smtClean="0">
                <a:solidFill>
                  <a:schemeClr val="tx1"/>
                </a:solidFill>
                <a:latin typeface="+mn-lt"/>
                <a:ea typeface="+mn-ea"/>
                <a:cs typeface="+mn-cs"/>
              </a:rPr>
              <a:t>Обратимся ко второму условию. Здесь рассмотрим несколько ситуаций. Прежде всего укажем на то, что отклонение качества продукции от заданных параметров происходит, как правило, в худшую сторону и имеет общие и частные проявления.</a:t>
            </a:r>
          </a:p>
          <a:p>
            <a:r>
              <a:rPr lang="ru-RU" sz="1200" b="0" i="0" kern="1200" dirty="0" smtClean="0">
                <a:solidFill>
                  <a:schemeClr val="tx1"/>
                </a:solidFill>
                <a:latin typeface="+mn-lt"/>
                <a:ea typeface="+mn-ea"/>
                <a:cs typeface="+mn-cs"/>
              </a:rPr>
              <a:t>К числу общих относится моральный износ, физическое и моральное старение продукции, то есть потеря первоначальных свойств при эксплуатации и хранении.</a:t>
            </a:r>
          </a:p>
          <a:p>
            <a:r>
              <a:rPr lang="ru-RU" sz="1200" b="0" i="0" kern="1200" dirty="0" smtClean="0">
                <a:solidFill>
                  <a:schemeClr val="tx1"/>
                </a:solidFill>
                <a:latin typeface="+mn-lt"/>
                <a:ea typeface="+mn-ea"/>
                <a:cs typeface="+mn-cs"/>
              </a:rPr>
              <a:t>Неустойчивость, изменчивость качества продукции проявляется не только в двух общих тенденциях физического и морального старения. Имеют место так называемые частные отклонения качества от установленных требований. Они чрезвычайно разнообразны и обусловлены уже не экономической и технической природой, а условиями внешнего характера: нарушениями правил и условий эксплуатации, ошибками разработчиков и изготовителей, нарушениями производственной дисциплины, дефектами оборудования с помощью которого изготовляется и используется продукция, и т. д.</a:t>
            </a:r>
          </a:p>
          <a:p>
            <a:r>
              <a:rPr lang="ru-RU" sz="1200" b="0" i="0" kern="1200" dirty="0" smtClean="0">
                <a:solidFill>
                  <a:schemeClr val="tx1"/>
                </a:solidFill>
                <a:latin typeface="+mn-lt"/>
                <a:ea typeface="+mn-ea"/>
                <a:cs typeface="+mn-cs"/>
              </a:rPr>
              <a:t>Неустойчивость качества, обусловленная частными отклонениями заданных параметров, имеет случайный характер. Время их появления можно ожидать только с определенной степенью вероятности.</a:t>
            </a:r>
          </a:p>
          <a:p>
            <a:r>
              <a:rPr lang="ru-RU" sz="1200" b="0" i="0" kern="1200" dirty="0" smtClean="0">
                <a:solidFill>
                  <a:schemeClr val="tx1"/>
                </a:solidFill>
                <a:latin typeface="+mn-lt"/>
                <a:ea typeface="+mn-ea"/>
                <a:cs typeface="+mn-cs"/>
              </a:rPr>
              <a:t>Есть еще один фактор, который влияет на неустойчивость оценок качества - это неустойчивость и изменчивость потребностей. Параметры продукции могут строго соответствовать нормативной и технической документации, но изменяются требования потребителей и качество при неизменных параметрах ухудшается или теряется вовсе [8,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29].</a:t>
            </a:r>
          </a:p>
          <a:p>
            <a:r>
              <a:rPr lang="ru-RU" sz="1200" b="0" i="0" kern="1200" dirty="0" smtClean="0">
                <a:solidFill>
                  <a:schemeClr val="tx1"/>
                </a:solidFill>
                <a:latin typeface="+mn-lt"/>
                <a:ea typeface="+mn-ea"/>
                <a:cs typeface="+mn-cs"/>
              </a:rPr>
              <a:t>Можно констатировать, что качество продукции находится в постоянном движении. Следовательно, качество определяет собой хронически неустойчивый объект. Это объективная реальность, с которой приходится иметь дело.</a:t>
            </a:r>
          </a:p>
          <a:p>
            <a:r>
              <a:rPr lang="ru-RU" sz="1200" b="0" i="0" kern="1200" dirty="0" smtClean="0">
                <a:solidFill>
                  <a:schemeClr val="tx1"/>
                </a:solidFill>
                <a:latin typeface="+mn-lt"/>
                <a:ea typeface="+mn-ea"/>
                <a:cs typeface="+mn-cs"/>
              </a:rPr>
              <a:t>Таким образом, качество удовлетворяет и второму условию общей теории управления.</a:t>
            </a:r>
          </a:p>
          <a:p>
            <a:r>
              <a:rPr lang="ru-RU" sz="1200" b="0" i="0" kern="1200" dirty="0" smtClean="0">
                <a:solidFill>
                  <a:schemeClr val="tx1"/>
                </a:solidFill>
                <a:latin typeface="+mn-lt"/>
                <a:ea typeface="+mn-ea"/>
                <a:cs typeface="+mn-cs"/>
              </a:rPr>
              <a:t>В практической деятельности люди отслеживают процесс потери свойств качества, измеряют и оценивают эти изменения. Для того чтобы замедлить процесс физического старения, устанавливаются благоприятные эксплуатационные режимы и условия хранения, используются различные профилактические меры по техническому обслуживанию и текущему ремонту. Если ухудшение качества переходит за пределы допустимых значений, проводится капитальный ремонт.</a:t>
            </a:r>
          </a:p>
          <a:p>
            <a:r>
              <a:rPr lang="ru-RU" sz="1200" b="0" i="0" kern="1200" dirty="0" smtClean="0">
                <a:solidFill>
                  <a:schemeClr val="tx1"/>
                </a:solidFill>
                <a:latin typeface="+mn-lt"/>
                <a:ea typeface="+mn-ea"/>
                <a:cs typeface="+mn-cs"/>
              </a:rPr>
              <a:t>Следовательно, третьему и четвертому условиям общей теории управления качество также удовлетворяет.</a:t>
            </a:r>
          </a:p>
          <a:p>
            <a:r>
              <a:rPr lang="ru-RU" sz="1200" b="0" i="0" kern="1200" dirty="0" smtClean="0">
                <a:solidFill>
                  <a:schemeClr val="tx1"/>
                </a:solidFill>
                <a:latin typeface="+mn-lt"/>
                <a:ea typeface="+mn-ea"/>
                <a:cs typeface="+mn-cs"/>
              </a:rPr>
              <a:t>При организации рациональной и эффективной работы по качеству, независимо от её масштабов, форм и методов осуществления, люди всегда действовали, действуют и будут действовать примерно по такой схеме:</a:t>
            </a:r>
          </a:p>
          <a:p>
            <a:r>
              <a:rPr lang="ru-RU" sz="1200" b="0" i="0" kern="1200" dirty="0" smtClean="0">
                <a:solidFill>
                  <a:schemeClr val="tx1"/>
                </a:solidFill>
                <a:latin typeface="+mn-lt"/>
                <a:ea typeface="+mn-ea"/>
                <a:cs typeface="+mn-cs"/>
              </a:rPr>
              <a:t>1. Определение потребности и выработка требований к качеству продукции (план, программа качества);</a:t>
            </a:r>
          </a:p>
          <a:p>
            <a:r>
              <a:rPr lang="ru-RU" sz="1200" b="0" i="0" kern="1200" dirty="0" smtClean="0">
                <a:solidFill>
                  <a:schemeClr val="tx1"/>
                </a:solidFill>
                <a:latin typeface="+mn-lt"/>
                <a:ea typeface="+mn-ea"/>
                <a:cs typeface="+mn-cs"/>
              </a:rPr>
              <a:t>2. Придание исходному материалу необходимых свойств (выполнение плана, программы качества);</a:t>
            </a:r>
          </a:p>
          <a:p>
            <a:r>
              <a:rPr lang="ru-RU" sz="1200" b="0" i="0" kern="1200" dirty="0" smtClean="0">
                <a:solidFill>
                  <a:schemeClr val="tx1"/>
                </a:solidFill>
                <a:latin typeface="+mn-lt"/>
                <a:ea typeface="+mn-ea"/>
                <a:cs typeface="+mn-cs"/>
              </a:rPr>
              <a:t>3. Проверка соответствия полученного качества предъявленным требованиям (выявление отклонений) или констатация соответствий;</a:t>
            </a:r>
          </a:p>
          <a:p>
            <a:r>
              <a:rPr lang="ru-RU" sz="1200" b="0" i="0" kern="1200" dirty="0" smtClean="0">
                <a:solidFill>
                  <a:schemeClr val="tx1"/>
                </a:solidFill>
                <a:latin typeface="+mn-lt"/>
                <a:ea typeface="+mn-ea"/>
                <a:cs typeface="+mn-cs"/>
              </a:rPr>
              <a:t>4. Воздействие для устранения отклонений полученного качества от заданного (обратная связь) [9,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38].</a:t>
            </a:r>
          </a:p>
          <a:p>
            <a:r>
              <a:rPr lang="ru-RU" sz="1200" b="0" i="0" kern="1200" dirty="0" smtClean="0">
                <a:solidFill>
                  <a:schemeClr val="tx1"/>
                </a:solidFill>
                <a:latin typeface="+mn-lt"/>
                <a:ea typeface="+mn-ea"/>
                <a:cs typeface="+mn-cs"/>
              </a:rPr>
              <a:t>При таком взгляде на последовательность действий по качеству обнаруживается явление, имеющее чрезвычайно важное значение для всей философии работ по качеству. Это наличие единства и органического сочетания прямых и обратных связей во всех действиях людей, связанных с созданием и использованием (потреблением) продукции.</a:t>
            </a:r>
          </a:p>
          <a:p>
            <a:r>
              <a:rPr lang="ru-RU" sz="1200" b="0" i="0" kern="1200" dirty="0" smtClean="0">
                <a:solidFill>
                  <a:schemeClr val="tx1"/>
                </a:solidFill>
                <a:latin typeface="+mn-lt"/>
                <a:ea typeface="+mn-ea"/>
                <a:cs typeface="+mn-cs"/>
              </a:rPr>
              <a:t>Универсальная схема управления качеством представляется состоящей из шести блоков (см. рисунок 3).</a:t>
            </a:r>
          </a:p>
          <a:p>
            <a:r>
              <a:rPr lang="ru-RU" sz="1200" b="0" i="0" kern="1200" dirty="0" smtClean="0">
                <a:solidFill>
                  <a:schemeClr val="tx1"/>
                </a:solidFill>
                <a:latin typeface="+mn-lt"/>
                <a:ea typeface="+mn-ea"/>
                <a:cs typeface="+mn-cs"/>
              </a:rPr>
              <a:t>К числу факторов, влияющих на качество (прямоугольник в центральной части схемы) относятся:</a:t>
            </a:r>
          </a:p>
          <a:p>
            <a:r>
              <a:rPr lang="ru-RU" sz="1200" b="0" i="0" kern="1200" dirty="0" smtClean="0">
                <a:solidFill>
                  <a:schemeClr val="tx1"/>
                </a:solidFill>
                <a:latin typeface="+mn-lt"/>
                <a:ea typeface="+mn-ea"/>
                <a:cs typeface="+mn-cs"/>
              </a:rPr>
              <a:t>· станки, машины, другое производственное оборудование;</a:t>
            </a:r>
          </a:p>
          <a:p>
            <a:r>
              <a:rPr lang="ru-RU" sz="1200" b="0" i="0" kern="1200" dirty="0" smtClean="0">
                <a:solidFill>
                  <a:schemeClr val="tx1"/>
                </a:solidFill>
                <a:latin typeface="+mn-lt"/>
                <a:ea typeface="+mn-ea"/>
                <a:cs typeface="+mn-cs"/>
              </a:rPr>
              <a:t>· профессиональное мастерство, знания, навыки, психофизическое здоровье работников.</a:t>
            </a:r>
          </a:p>
          <a:p>
            <a:r>
              <a:rPr lang="ru-RU" sz="1200" b="0" i="0" kern="1200" dirty="0" smtClean="0">
                <a:solidFill>
                  <a:schemeClr val="tx1"/>
                </a:solidFill>
                <a:latin typeface="+mn-lt"/>
                <a:ea typeface="+mn-ea"/>
                <a:cs typeface="+mn-cs"/>
              </a:rPr>
              <a:t>Условные обозначения прямая связь</a:t>
            </a:r>
          </a:p>
          <a:p>
            <a:r>
              <a:rPr lang="ru-RU" sz="1200" b="0" i="0" kern="1200" dirty="0" smtClean="0">
                <a:solidFill>
                  <a:schemeClr val="tx1"/>
                </a:solidFill>
                <a:latin typeface="+mn-lt"/>
                <a:ea typeface="+mn-ea"/>
                <a:cs typeface="+mn-cs"/>
              </a:rPr>
              <a:t>обратная связь</a:t>
            </a:r>
          </a:p>
          <a:p>
            <a:r>
              <a:rPr lang="ru-RU" sz="1200" b="0" i="0" kern="1200" dirty="0" smtClean="0">
                <a:solidFill>
                  <a:schemeClr val="tx1"/>
                </a:solidFill>
                <a:latin typeface="+mn-lt"/>
                <a:ea typeface="+mn-ea"/>
                <a:cs typeface="+mn-cs"/>
              </a:rPr>
              <a:t>Рисунок 3 - Универсальная схема управления качеством</a:t>
            </a:r>
          </a:p>
          <a:p>
            <a:r>
              <a:rPr lang="ru-RU" sz="1200" b="0" i="0" kern="1200" dirty="0" smtClean="0">
                <a:solidFill>
                  <a:schemeClr val="tx1"/>
                </a:solidFill>
                <a:latin typeface="+mn-lt"/>
                <a:ea typeface="+mn-ea"/>
                <a:cs typeface="+mn-cs"/>
              </a:rPr>
              <a:t>Обрамляющие прямоугольник факторов условия обеспечения качества более многочисленны. Сюда относятся:</a:t>
            </a:r>
          </a:p>
          <a:p>
            <a:r>
              <a:rPr lang="ru-RU" sz="1200" b="0" i="0" kern="1200" dirty="0" smtClean="0">
                <a:solidFill>
                  <a:schemeClr val="tx1"/>
                </a:solidFill>
                <a:latin typeface="+mn-lt"/>
                <a:ea typeface="+mn-ea"/>
                <a:cs typeface="+mn-cs"/>
              </a:rPr>
              <a:t>· характер производственного процесса, его интенсивность, ритмичность продолжительность;</a:t>
            </a:r>
          </a:p>
          <a:p>
            <a:r>
              <a:rPr lang="ru-RU" sz="1200" b="0" i="0" kern="1200" dirty="0" smtClean="0">
                <a:solidFill>
                  <a:schemeClr val="tx1"/>
                </a:solidFill>
                <a:latin typeface="+mn-lt"/>
                <a:ea typeface="+mn-ea"/>
                <a:cs typeface="+mn-cs"/>
              </a:rPr>
              <a:t>· климатическое состояние окружающей среды и производственных помещений;</a:t>
            </a:r>
          </a:p>
          <a:p>
            <a:r>
              <a:rPr lang="ru-RU" sz="1200" b="0" i="0" kern="1200" dirty="0" smtClean="0">
                <a:solidFill>
                  <a:schemeClr val="tx1"/>
                </a:solidFill>
                <a:latin typeface="+mn-lt"/>
                <a:ea typeface="+mn-ea"/>
                <a:cs typeface="+mn-cs"/>
              </a:rPr>
              <a:t>· интерьер и производственный дизайн;</a:t>
            </a:r>
          </a:p>
          <a:p>
            <a:r>
              <a:rPr lang="ru-RU" sz="1200" b="0" i="0" kern="1200" dirty="0" smtClean="0">
                <a:solidFill>
                  <a:schemeClr val="tx1"/>
                </a:solidFill>
                <a:latin typeface="+mn-lt"/>
                <a:ea typeface="+mn-ea"/>
                <a:cs typeface="+mn-cs"/>
              </a:rPr>
              <a:t>· характер материальных и моральных стимулов;</a:t>
            </a:r>
          </a:p>
          <a:p>
            <a:r>
              <a:rPr lang="ru-RU" sz="1200" b="0" i="0" kern="1200" dirty="0" smtClean="0">
                <a:solidFill>
                  <a:schemeClr val="tx1"/>
                </a:solidFill>
                <a:latin typeface="+mn-lt"/>
                <a:ea typeface="+mn-ea"/>
                <a:cs typeface="+mn-cs"/>
              </a:rPr>
              <a:t>· морально-психологический климат в производственном коллективе;</a:t>
            </a:r>
          </a:p>
          <a:p>
            <a:r>
              <a:rPr lang="ru-RU" sz="1200" b="0" i="0" kern="1200" dirty="0" smtClean="0">
                <a:solidFill>
                  <a:schemeClr val="tx1"/>
                </a:solidFill>
                <a:latin typeface="+mn-lt"/>
                <a:ea typeface="+mn-ea"/>
                <a:cs typeface="+mn-cs"/>
              </a:rPr>
              <a:t>· формы организации информационного обслуживания и уровень оснащенности рабочих мест;</a:t>
            </a:r>
          </a:p>
          <a:p>
            <a:r>
              <a:rPr lang="ru-RU" sz="1200" b="0" i="0" kern="1200" dirty="0" smtClean="0">
                <a:solidFill>
                  <a:schemeClr val="tx1"/>
                </a:solidFill>
                <a:latin typeface="+mn-lt"/>
                <a:ea typeface="+mn-ea"/>
                <a:cs typeface="+mn-cs"/>
              </a:rPr>
              <a:t>· состояние социально материальной среды работающих [11,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64].</a:t>
            </a:r>
          </a:p>
          <a:p>
            <a:r>
              <a:rPr lang="ru-RU" sz="1200" b="0" i="0" kern="1200" dirty="0" smtClean="0">
                <a:solidFill>
                  <a:schemeClr val="tx1"/>
                </a:solidFill>
                <a:latin typeface="+mn-lt"/>
                <a:ea typeface="+mn-ea"/>
                <a:cs typeface="+mn-cs"/>
              </a:rPr>
              <a:t>При возникновении отклонения от заданных параметров качества, которые обнаруживаются в блоке сравнения и принятия решения, блок сил воздействия для устранения этих отклонений направляет усилия либо на факторы, либо на условия, либо одновременно на то и другое. Меры воздействия и их сочетания зависят от характера и величины отклонений качества и от эффективности тех или иных возможных вариантов устранения отклонений [12,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117].</a:t>
            </a:r>
          </a:p>
          <a:p>
            <a:r>
              <a:rPr lang="ru-RU" sz="1200" b="0" i="0" kern="1200" dirty="0" smtClean="0">
                <a:solidFill>
                  <a:schemeClr val="tx1"/>
                </a:solidFill>
                <a:latin typeface="+mn-lt"/>
                <a:ea typeface="+mn-ea"/>
                <a:cs typeface="+mn-cs"/>
              </a:rPr>
              <a:t>По универсальной схеме работают все, но наиболее часто рабочие, мастера, контролеры ОТК. Для них план по качеству заключен в чертежах, технологических операционных и контрольных картах. Они сами непосредственно производят сравнение фактических и заданных в технологической документации параметров качества сами, как правило, принимают решение о том, каким способом, приемом ликвидировать отклонение. Здесь механизм управления качеством находится в руках работника и деятельность его зависит от профессиональных навыков и знаний. Он как бы заложен в самом работнике и тех условиях, в которых ему приходится трудится.</a:t>
            </a:r>
          </a:p>
          <a:p>
            <a:r>
              <a:rPr lang="ru-RU" sz="1200" b="0" i="0" kern="1200" dirty="0" smtClean="0">
                <a:solidFill>
                  <a:schemeClr val="tx1"/>
                </a:solidFill>
                <a:latin typeface="+mn-lt"/>
                <a:ea typeface="+mn-ea"/>
                <a:cs typeface="+mn-cs"/>
              </a:rPr>
              <a:t>В данном случае универсальная схема управления качеством выступает в качестве первичной схемы, первичного звена всей сложной, многообразной работы по качеству. Однако, чем выше уровень концентрации производства, его специализации и кооперирования, тем выше уровень системы качества, а, следовательно, сложнее механизм, обеспечивающий её функционирование.</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22</a:t>
            </a:fld>
            <a:endParaRPr lang="ru-RU"/>
          </a:p>
        </p:txBody>
      </p:sp>
    </p:spTree>
    <p:extLst>
      <p:ext uri="{BB962C8B-B14F-4D97-AF65-F5344CB8AC3E}">
        <p14:creationId xmlns:p14="http://schemas.microsoft.com/office/powerpoint/2010/main" val="953564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dirty="0" smtClean="0"/>
              <a:t>* при исследовании продажи продукции</a:t>
            </a:r>
            <a:r>
              <a:rPr lang="ru-RU" sz="1200" baseline="0" dirty="0" smtClean="0"/>
              <a:t> с понижением чистоты металла (цинка), соответственно,  на 1,2,3,4 пункта по сертификации.</a:t>
            </a:r>
            <a:endParaRPr lang="ru-RU" sz="1200" dirty="0" smtClean="0"/>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23</a:t>
            </a:fld>
            <a:endParaRPr lang="ru-RU"/>
          </a:p>
        </p:txBody>
      </p:sp>
    </p:spTree>
    <p:extLst>
      <p:ext uri="{BB962C8B-B14F-4D97-AF65-F5344CB8AC3E}">
        <p14:creationId xmlns:p14="http://schemas.microsoft.com/office/powerpoint/2010/main" val="32922034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Типовая гистограмма продажи продукции </a:t>
            </a:r>
            <a:r>
              <a:rPr lang="ru-RU" smtClean="0"/>
              <a:t>по категориям</a:t>
            </a:r>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24</a:t>
            </a:fld>
            <a:endParaRPr lang="ru-RU"/>
          </a:p>
        </p:txBody>
      </p:sp>
    </p:spTree>
    <p:extLst>
      <p:ext uri="{BB962C8B-B14F-4D97-AF65-F5344CB8AC3E}">
        <p14:creationId xmlns:p14="http://schemas.microsoft.com/office/powerpoint/2010/main" val="3630809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      Задание № 5.  Слайд № 28.    СТАТИСТИЧЕСКОЕ ОЦЕНИВАНИЕ В ПЛАНИРОВАНИИ ЭКСПЕРИМЕНТА</a:t>
            </a:r>
          </a:p>
          <a:p>
            <a:r>
              <a:rPr lang="ru-RU" sz="1200" kern="1200" dirty="0" smtClean="0">
                <a:solidFill>
                  <a:schemeClr val="tx1"/>
                </a:solidFill>
                <a:latin typeface="+mn-lt"/>
                <a:ea typeface="+mn-ea"/>
                <a:cs typeface="+mn-cs"/>
              </a:rPr>
              <a:t>Планирование эксперимента - это постановка опытов по некоторой заранее составленной схеме (матрице), обладающей специальными свойствами. Оно предполагает применение математических методов на всех этапах: при анализе априорной информации, планировании эксперимента, обработке его результатов и принятии решений на промежуточных этапах (для выбора стратегии исследования) и в конце работы (для интерпретации данных).</a:t>
            </a:r>
          </a:p>
          <a:p>
            <a:r>
              <a:rPr lang="ru-RU" sz="1200" kern="1200" dirty="0" smtClean="0">
                <a:solidFill>
                  <a:schemeClr val="tx1"/>
                </a:solidFill>
                <a:latin typeface="+mn-lt"/>
                <a:ea typeface="+mn-ea"/>
                <a:cs typeface="+mn-cs"/>
              </a:rPr>
              <a:t>С усложнением объектов исследований эффективность традиционного подхода к осуществлению эксперимента, согласно которому варьировался один фактор, а остальные поддерживались на постоянном уровне, резко снизилась, так как не учитывались взаимовлияние факторов, возмущающее воздействие среды и наличие обратных связей. Кроме того, при традиционном подходе требовалось проведение большого числа опытов, а надежность и достоверность результатов, компактность их представления были весьма невысокими. В теории эксперимента любой эксперимент, при планировании которого не учтено влияние плана на статистические свойства  получаемых оценок, часто называют пассивным. В строгом определении пассивный эксперимент, в котором исследователь не вмешивается в получении данных, обработка которых научными методами позволяет оптимизировать технологический процесс.</a:t>
            </a:r>
          </a:p>
          <a:p>
            <a:r>
              <a:rPr lang="ru-RU" sz="1200" kern="1200" dirty="0" smtClean="0">
                <a:solidFill>
                  <a:schemeClr val="tx1"/>
                </a:solidFill>
                <a:latin typeface="+mn-lt"/>
                <a:ea typeface="+mn-ea"/>
                <a:cs typeface="+mn-cs"/>
              </a:rPr>
              <a:t>При активном планировании эксперимента все факторы, определяющие процесс, изменяют (варьируют) одновременно в соответствии с правилами планирования, а результаты эксперимента </a:t>
            </a:r>
            <a:r>
              <a:rPr lang="ru-RU" sz="1200" kern="1200" dirty="0" err="1" smtClean="0">
                <a:solidFill>
                  <a:schemeClr val="tx1"/>
                </a:solidFill>
                <a:latin typeface="+mn-lt"/>
                <a:ea typeface="+mn-ea"/>
                <a:cs typeface="+mn-cs"/>
              </a:rPr>
              <a:t>интепретируют</a:t>
            </a:r>
            <a:r>
              <a:rPr lang="ru-RU" sz="1200" kern="1200" dirty="0" smtClean="0">
                <a:solidFill>
                  <a:schemeClr val="tx1"/>
                </a:solidFill>
                <a:latin typeface="+mn-lt"/>
                <a:ea typeface="+mn-ea"/>
                <a:cs typeface="+mn-cs"/>
              </a:rPr>
              <a:t> в виде математической модели. Активный эксперимент обеспечивает максимум точности, минимум корреляции и дополнительные возможности улучшения качества регрессионной модели, используя критерии оптимальности плана эксперимента. В частности, ортогональные планы, в которых коэффициенты регрессии независимы и оцениваются только по значениям базисной функции, что указывает на полное отсутствие корреляции соответствующих факторов; </a:t>
            </a:r>
            <a:r>
              <a:rPr lang="ru-RU" sz="1200" kern="1200" dirty="0" err="1" smtClean="0">
                <a:solidFill>
                  <a:schemeClr val="tx1"/>
                </a:solidFill>
                <a:latin typeface="+mn-lt"/>
                <a:ea typeface="+mn-ea"/>
                <a:cs typeface="+mn-cs"/>
              </a:rPr>
              <a:t>D</a:t>
            </a:r>
            <a:r>
              <a:rPr lang="ru-RU" sz="1200" kern="1200" dirty="0" smtClean="0">
                <a:solidFill>
                  <a:schemeClr val="tx1"/>
                </a:solidFill>
                <a:latin typeface="+mn-lt"/>
                <a:ea typeface="+mn-ea"/>
                <a:cs typeface="+mn-cs"/>
              </a:rPr>
              <a:t>- оптимальные планы обеспечивают минимальную совокупную ошибку оценки всех коэффициентов регрессии: </a:t>
            </a:r>
            <a:r>
              <a:rPr lang="ru-RU" sz="1200" kern="1200" dirty="0" err="1" smtClean="0">
                <a:solidFill>
                  <a:schemeClr val="tx1"/>
                </a:solidFill>
                <a:latin typeface="+mn-lt"/>
                <a:ea typeface="+mn-ea"/>
                <a:cs typeface="+mn-cs"/>
              </a:rPr>
              <a:t>ротатабельные</a:t>
            </a:r>
            <a:r>
              <a:rPr lang="ru-RU" sz="1200" kern="1200" dirty="0" smtClean="0">
                <a:solidFill>
                  <a:schemeClr val="tx1"/>
                </a:solidFill>
                <a:latin typeface="+mn-lt"/>
                <a:ea typeface="+mn-ea"/>
                <a:cs typeface="+mn-cs"/>
              </a:rPr>
              <a:t> планы обеспечивают в многомерном пространстве факторов независимость стандартной ошибки модели от направления от центра симметрии плана. Выбор плана эксперимента связан с решением задач оптимизации: в случае удаленной области оптимизации от исследуемой достаточно линейной или неполной квадратичной модели; если исследование выполняется в факторном пространстве в области экстремума, используется полная квадратичная модель, определяющая поверхность второго порядка в пространстве факторы-свойство.</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25</a:t>
            </a:fld>
            <a:endParaRPr lang="ru-RU"/>
          </a:p>
        </p:txBody>
      </p:sp>
    </p:spTree>
    <p:extLst>
      <p:ext uri="{BB962C8B-B14F-4D97-AF65-F5344CB8AC3E}">
        <p14:creationId xmlns:p14="http://schemas.microsoft.com/office/powerpoint/2010/main" val="2658518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Планирование эксперимента (метод Бокса-Уилсона)</a:t>
            </a:r>
          </a:p>
          <a:p>
            <a:r>
              <a:rPr lang="ru-RU" sz="1200" kern="1200" dirty="0" smtClean="0">
                <a:solidFill>
                  <a:schemeClr val="tx1"/>
                </a:solidFill>
                <a:latin typeface="+mn-lt"/>
                <a:ea typeface="+mn-ea"/>
                <a:cs typeface="+mn-cs"/>
              </a:rPr>
              <a:t>Определение оптимальных условий сгущения.</a:t>
            </a:r>
          </a:p>
          <a:p>
            <a:r>
              <a:rPr lang="ru-RU" sz="1200" kern="1200" dirty="0" smtClean="0">
                <a:solidFill>
                  <a:schemeClr val="tx1"/>
                </a:solidFill>
                <a:latin typeface="+mn-lt"/>
                <a:ea typeface="+mn-ea"/>
                <a:cs typeface="+mn-cs"/>
              </a:rPr>
              <a:t>Планы 1-го порядка служат для построения математических описаний в виде полиномов 1-ой степени (линейных уравнений регрессии):</a:t>
            </a:r>
          </a:p>
          <a:p>
            <a:endParaRPr lang="ru-RU" sz="1200" kern="1200" dirty="0" smtClean="0">
              <a:solidFill>
                <a:schemeClr val="tx1"/>
              </a:solidFill>
              <a:latin typeface="+mn-lt"/>
              <a:ea typeface="+mn-ea"/>
              <a:cs typeface="+mn-cs"/>
            </a:endParaRPr>
          </a:p>
          <a:p>
            <a:r>
              <a:rPr lang="uk-UA" sz="1200" kern="1200" dirty="0" smtClean="0">
                <a:solidFill>
                  <a:schemeClr val="tx1"/>
                </a:solidFill>
                <a:latin typeface="+mn-lt"/>
                <a:ea typeface="+mn-ea"/>
                <a:cs typeface="+mn-cs"/>
              </a:rPr>
              <a:t>            </a:t>
            </a:r>
            <a:r>
              <a:rPr lang="uk-UA" sz="1200" i="1" kern="1200" dirty="0" smtClean="0">
                <a:solidFill>
                  <a:schemeClr val="tx1"/>
                </a:solidFill>
                <a:latin typeface="+mn-lt"/>
                <a:ea typeface="+mn-ea"/>
                <a:cs typeface="+mn-cs"/>
              </a:rPr>
              <a:t>у = в</a:t>
            </a:r>
            <a:r>
              <a:rPr lang="uk-UA" sz="1200" i="1" kern="1200" baseline="-25000" dirty="0" smtClean="0">
                <a:solidFill>
                  <a:schemeClr val="tx1"/>
                </a:solidFill>
                <a:latin typeface="+mn-lt"/>
                <a:ea typeface="+mn-ea"/>
                <a:cs typeface="+mn-cs"/>
              </a:rPr>
              <a:t>о</a:t>
            </a:r>
            <a:r>
              <a:rPr lang="uk-UA" sz="1200" i="1" kern="1200" baseline="0" dirty="0" smtClean="0">
                <a:solidFill>
                  <a:schemeClr val="tx1"/>
                </a:solidFill>
                <a:latin typeface="+mn-lt"/>
                <a:ea typeface="+mn-ea"/>
                <a:cs typeface="+mn-cs"/>
              </a:rPr>
              <a:t> + в</a:t>
            </a:r>
            <a:r>
              <a:rPr lang="uk-UA" sz="1200" i="1" kern="1200" baseline="-25000" dirty="0" smtClean="0">
                <a:solidFill>
                  <a:schemeClr val="tx1"/>
                </a:solidFill>
                <a:latin typeface="+mn-lt"/>
                <a:ea typeface="+mn-ea"/>
                <a:cs typeface="+mn-cs"/>
              </a:rPr>
              <a:t>1 </a:t>
            </a:r>
            <a:r>
              <a:rPr lang="uk-UA" sz="1200" i="1" kern="1200" baseline="0" dirty="0" smtClean="0">
                <a:solidFill>
                  <a:schemeClr val="tx1"/>
                </a:solidFill>
                <a:latin typeface="+mn-lt"/>
                <a:ea typeface="+mn-ea"/>
                <a:cs typeface="+mn-cs"/>
              </a:rPr>
              <a:t>х</a:t>
            </a:r>
            <a:r>
              <a:rPr lang="uk-UA" sz="1200" i="1" kern="1200" baseline="-25000" dirty="0" smtClean="0">
                <a:solidFill>
                  <a:schemeClr val="tx1"/>
                </a:solidFill>
                <a:latin typeface="+mn-lt"/>
                <a:ea typeface="+mn-ea"/>
                <a:cs typeface="+mn-cs"/>
              </a:rPr>
              <a:t>1</a:t>
            </a:r>
            <a:r>
              <a:rPr lang="uk-UA" sz="1200" i="1" kern="1200" baseline="0" dirty="0" smtClean="0">
                <a:solidFill>
                  <a:schemeClr val="tx1"/>
                </a:solidFill>
                <a:latin typeface="+mn-lt"/>
                <a:ea typeface="+mn-ea"/>
                <a:cs typeface="+mn-cs"/>
              </a:rPr>
              <a:t> + в</a:t>
            </a:r>
            <a:r>
              <a:rPr lang="uk-UA" sz="1200" i="1" kern="1200" baseline="-25000" dirty="0" smtClean="0">
                <a:solidFill>
                  <a:schemeClr val="tx1"/>
                </a:solidFill>
                <a:latin typeface="+mn-lt"/>
                <a:ea typeface="+mn-ea"/>
                <a:cs typeface="+mn-cs"/>
              </a:rPr>
              <a:t>2</a:t>
            </a:r>
            <a:r>
              <a:rPr lang="uk-UA" sz="1200" i="1" kern="1200" baseline="0" dirty="0" smtClean="0">
                <a:solidFill>
                  <a:schemeClr val="tx1"/>
                </a:solidFill>
                <a:latin typeface="+mn-lt"/>
                <a:ea typeface="+mn-ea"/>
                <a:cs typeface="+mn-cs"/>
              </a:rPr>
              <a:t> х </a:t>
            </a:r>
            <a:r>
              <a:rPr lang="uk-UA" sz="1200" i="1" kern="1200" baseline="-25000" dirty="0" smtClean="0">
                <a:solidFill>
                  <a:schemeClr val="tx1"/>
                </a:solidFill>
                <a:latin typeface="+mn-lt"/>
                <a:ea typeface="+mn-ea"/>
                <a:cs typeface="+mn-cs"/>
              </a:rPr>
              <a:t>2 </a:t>
            </a:r>
            <a:r>
              <a:rPr lang="uk-UA" sz="1200" i="1" kern="1200" baseline="0" dirty="0" smtClean="0">
                <a:solidFill>
                  <a:schemeClr val="tx1"/>
                </a:solidFill>
                <a:latin typeface="+mn-lt"/>
                <a:ea typeface="+mn-ea"/>
                <a:cs typeface="+mn-cs"/>
              </a:rPr>
              <a:t>+ . . . + в</a:t>
            </a:r>
            <a:r>
              <a:rPr lang="uk-UA" sz="1200" i="1" kern="1200" baseline="-25000" dirty="0" smtClean="0">
                <a:solidFill>
                  <a:schemeClr val="tx1"/>
                </a:solidFill>
                <a:latin typeface="+mn-lt"/>
                <a:ea typeface="+mn-ea"/>
                <a:cs typeface="+mn-cs"/>
              </a:rPr>
              <a:t>k</a:t>
            </a:r>
            <a:r>
              <a:rPr lang="uk-UA" sz="1200" i="1" kern="1200" baseline="0" dirty="0" smtClean="0">
                <a:solidFill>
                  <a:schemeClr val="tx1"/>
                </a:solidFill>
                <a:latin typeface="+mn-lt"/>
                <a:ea typeface="+mn-ea"/>
                <a:cs typeface="+mn-cs"/>
              </a:rPr>
              <a:t> x</a:t>
            </a:r>
            <a:r>
              <a:rPr lang="uk-UA" sz="1200" i="1" kern="1200" baseline="-25000" dirty="0" smtClean="0">
                <a:solidFill>
                  <a:schemeClr val="tx1"/>
                </a:solidFill>
                <a:latin typeface="+mn-lt"/>
                <a:ea typeface="+mn-ea"/>
                <a:cs typeface="+mn-cs"/>
              </a:rPr>
              <a:t>k</a:t>
            </a:r>
            <a:r>
              <a:rPr lang="uk-UA" sz="1200" i="1" kern="1200" baseline="0" dirty="0" smtClean="0">
                <a:solidFill>
                  <a:schemeClr val="tx1"/>
                </a:solidFill>
                <a:latin typeface="+mn-lt"/>
                <a:ea typeface="+mn-ea"/>
                <a:cs typeface="+mn-cs"/>
              </a:rPr>
              <a:t> </a:t>
            </a:r>
            <a:r>
              <a:rPr lang="uk-UA" sz="1200" i="0" kern="1200" baseline="0" dirty="0" smtClean="0">
                <a:solidFill>
                  <a:schemeClr val="tx1"/>
                </a:solidFill>
                <a:latin typeface="+mn-lt"/>
                <a:ea typeface="+mn-ea"/>
                <a:cs typeface="+mn-cs"/>
              </a:rPr>
              <a:t>;</a:t>
            </a:r>
            <a:r>
              <a:rPr lang="uk-UA" sz="1200" i="1" kern="1200" baseline="0" dirty="0" smtClean="0">
                <a:solidFill>
                  <a:schemeClr val="tx1"/>
                </a:solidFill>
                <a:latin typeface="+mn-lt"/>
                <a:ea typeface="+mn-ea"/>
                <a:cs typeface="+mn-cs"/>
              </a:rPr>
              <a:t>                                  </a:t>
            </a:r>
            <a:r>
              <a:rPr lang="uk-UA" sz="1200" i="0" kern="1200" baseline="0" dirty="0" smtClean="0">
                <a:solidFill>
                  <a:schemeClr val="tx1"/>
                </a:solidFill>
                <a:latin typeface="+mn-lt"/>
                <a:ea typeface="+mn-ea"/>
                <a:cs typeface="+mn-cs"/>
              </a:rPr>
              <a:t>(1)</a:t>
            </a:r>
          </a:p>
          <a:p>
            <a:endParaRPr lang="uk-UA"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Построение плана осуществляется в следующем порядке. Выбирается центр исследуемой области (центр плана) и в него переносится начало координат. Затем выбирается интервал варьирования по каждой переменной – расстояние по данной оси от центра до экспериментальной точки.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Теория процесса сгущения позволяет в результате минералогического и физико-химического исследований предложить наиболее эффективные реагенты для агрегирования суспензий. Активный эксперимент позволяет получить математическую модель исследуемого процесса с последующей оптимизацией функции отклика. Выбор основного уровня осуществляется после обработки априорной информации, исходя из опыта либо из литературных источников по данным процессов сгущения аналогичных суспензий. Для уточнения полученной информации можно выполнить некоторое число предварительных опытов.</a:t>
            </a:r>
          </a:p>
          <a:p>
            <a:r>
              <a:rPr lang="ru-RU" sz="1200" i="0" kern="1200" baseline="0" dirty="0" smtClean="0">
                <a:solidFill>
                  <a:schemeClr val="tx1"/>
                </a:solidFill>
                <a:latin typeface="+mn-lt"/>
                <a:ea typeface="+mn-ea"/>
                <a:cs typeface="+mn-cs"/>
              </a:rPr>
              <a:t>  В данном примере из литературных источников использованы наиболее эффективные электролиты и полимеры для сгущения суспензии.</a:t>
            </a:r>
          </a:p>
          <a:p>
            <a:r>
              <a:rPr lang="ru-RU" sz="1200" i="0" kern="1200" baseline="0" dirty="0" smtClean="0">
                <a:solidFill>
                  <a:schemeClr val="tx1"/>
                </a:solidFill>
                <a:latin typeface="+mn-lt"/>
                <a:ea typeface="+mn-ea"/>
                <a:cs typeface="+mn-cs"/>
              </a:rPr>
              <a:t>В качестве параметра оптимизации принята скорость расслоения пульпы на твердую и жидкую фазы. Значение факторов на основном уровне должны соответствовать максимально возможным значениям параметра оптимизации. При планировании методом полного факторного эксперимента на двух уровнях изучено действие трех факторов:  расход полимера Х</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(см</a:t>
            </a:r>
            <a:r>
              <a:rPr lang="ru-RU" sz="1200" i="0" kern="1200" baseline="30000" dirty="0" smtClean="0">
                <a:solidFill>
                  <a:schemeClr val="tx1"/>
                </a:solidFill>
                <a:latin typeface="+mn-lt"/>
                <a:ea typeface="+mn-ea"/>
                <a:cs typeface="+mn-cs"/>
              </a:rPr>
              <a:t>3</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на 100 см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раствора); расход электролита Х</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расход щелочи Х</a:t>
            </a:r>
            <a:r>
              <a:rPr lang="ru-RU" sz="1200" i="0" kern="1200" baseline="-25000" dirty="0" smtClean="0">
                <a:solidFill>
                  <a:schemeClr val="tx1"/>
                </a:solidFill>
                <a:latin typeface="+mn-lt"/>
                <a:ea typeface="+mn-ea"/>
                <a:cs typeface="+mn-cs"/>
              </a:rPr>
              <a:t>3, </a:t>
            </a:r>
            <a:r>
              <a:rPr lang="ru-RU" sz="1200" i="0" kern="1200" baseline="0" dirty="0" smtClean="0">
                <a:solidFill>
                  <a:schemeClr val="tx1"/>
                </a:solidFill>
                <a:latin typeface="+mn-lt"/>
                <a:ea typeface="+mn-ea"/>
                <a:cs typeface="+mn-cs"/>
              </a:rPr>
              <a:t>г (для регулировки рН пульпы) при одинаковых времени (30 с) и способе  перемешивания. Для оценки средней </a:t>
            </a:r>
            <a:r>
              <a:rPr lang="ru-RU" sz="1200" i="0" kern="1200" baseline="0" dirty="0" err="1" smtClean="0">
                <a:solidFill>
                  <a:schemeClr val="tx1"/>
                </a:solidFill>
                <a:latin typeface="+mn-lt"/>
                <a:ea typeface="+mn-ea"/>
                <a:cs typeface="+mn-cs"/>
              </a:rPr>
              <a:t>квадратической</a:t>
            </a:r>
            <a:r>
              <a:rPr lang="ru-RU" sz="1200" i="0" kern="1200" baseline="0" dirty="0" smtClean="0">
                <a:solidFill>
                  <a:schemeClr val="tx1"/>
                </a:solidFill>
                <a:latin typeface="+mn-lt"/>
                <a:ea typeface="+mn-ea"/>
                <a:cs typeface="+mn-cs"/>
              </a:rPr>
              <a:t> ошибки выполняются не менее трёх параллельных измерения на основном уровне (в данном примере) либо не менее двух параллельных измерения в каждом опыте для оценки неопределенности измерения параметра оптимизации.</a:t>
            </a:r>
          </a:p>
          <a:p>
            <a:r>
              <a:rPr lang="ru-RU" sz="1200" i="0" kern="1200" baseline="0" dirty="0" smtClean="0">
                <a:solidFill>
                  <a:schemeClr val="tx1"/>
                </a:solidFill>
                <a:latin typeface="+mn-lt"/>
                <a:ea typeface="+mn-ea"/>
                <a:cs typeface="+mn-cs"/>
              </a:rPr>
              <a:t>Условия проведения опытов приведены в таблице А1</a:t>
            </a:r>
          </a:p>
          <a:p>
            <a:r>
              <a:rPr lang="ru-RU" sz="1200" i="0" kern="1200" baseline="0" dirty="0" smtClean="0">
                <a:solidFill>
                  <a:schemeClr val="tx1"/>
                </a:solidFill>
                <a:latin typeface="+mn-lt"/>
                <a:ea typeface="+mn-ea"/>
                <a:cs typeface="+mn-cs"/>
              </a:rPr>
              <a:t>Таблица А1 - Факторы и интервалы варьирования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Факторы	значение</a:t>
            </a:r>
          </a:p>
          <a:p>
            <a:r>
              <a:rPr lang="ru-RU" sz="1200" i="0" kern="1200" baseline="0" dirty="0" smtClean="0">
                <a:solidFill>
                  <a:schemeClr val="tx1"/>
                </a:solidFill>
                <a:latin typeface="+mn-lt"/>
                <a:ea typeface="+mn-ea"/>
                <a:cs typeface="+mn-cs"/>
              </a:rPr>
              <a:t>фактора</a:t>
            </a:r>
          </a:p>
          <a:p>
            <a:r>
              <a:rPr lang="ru-RU" sz="1200" i="0" kern="1200" baseline="0" dirty="0" smtClean="0">
                <a:solidFill>
                  <a:schemeClr val="tx1"/>
                </a:solidFill>
                <a:latin typeface="+mn-lt"/>
                <a:ea typeface="+mn-ea"/>
                <a:cs typeface="+mn-cs"/>
              </a:rPr>
              <a:t>в центре </a:t>
            </a:r>
            <a:r>
              <a:rPr lang="ru-RU" sz="1200" i="1" kern="1200" baseline="0" dirty="0" err="1" smtClean="0">
                <a:solidFill>
                  <a:schemeClr val="tx1"/>
                </a:solidFill>
                <a:latin typeface="+mn-lt"/>
                <a:ea typeface="+mn-ea"/>
                <a:cs typeface="+mn-cs"/>
              </a:rPr>
              <a:t>u</a:t>
            </a:r>
            <a:r>
              <a:rPr lang="ru-RU" sz="1200" i="1" kern="1200" baseline="-25000" dirty="0" smtClean="0">
                <a:solidFill>
                  <a:schemeClr val="tx1"/>
                </a:solidFill>
                <a:latin typeface="+mn-lt"/>
                <a:ea typeface="+mn-ea"/>
                <a:cs typeface="+mn-cs"/>
              </a:rPr>
              <a:t> </a:t>
            </a:r>
            <a:r>
              <a:rPr lang="ru-RU" sz="1200" i="0" kern="1200" baseline="-25000" dirty="0" err="1" smtClean="0">
                <a:solidFill>
                  <a:schemeClr val="tx1"/>
                </a:solidFill>
                <a:latin typeface="+mn-lt"/>
                <a:ea typeface="+mn-ea"/>
                <a:cs typeface="+mn-cs"/>
              </a:rPr>
              <a:t>io</a:t>
            </a:r>
            <a:r>
              <a:rPr lang="ru-RU" sz="1200" i="0" kern="1200" baseline="0" dirty="0" smtClean="0">
                <a:solidFill>
                  <a:schemeClr val="tx1"/>
                </a:solidFill>
                <a:latin typeface="+mn-lt"/>
                <a:ea typeface="+mn-ea"/>
                <a:cs typeface="+mn-cs"/>
              </a:rPr>
              <a:t>	интервал</a:t>
            </a:r>
          </a:p>
          <a:p>
            <a:r>
              <a:rPr lang="ru-RU" sz="1200" i="0" kern="1200" baseline="0" dirty="0" smtClean="0">
                <a:solidFill>
                  <a:schemeClr val="tx1"/>
                </a:solidFill>
                <a:latin typeface="+mn-lt"/>
                <a:ea typeface="+mn-ea"/>
                <a:cs typeface="+mn-cs"/>
              </a:rPr>
              <a:t>варьирования  EMBED Equation.3 </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	</a:t>
            </a:r>
          </a:p>
          <a:p>
            <a:r>
              <a:rPr lang="sk-SK" sz="1200" i="1" kern="1200" baseline="0" dirty="0" smtClean="0">
                <a:solidFill>
                  <a:schemeClr val="tx1"/>
                </a:solidFill>
                <a:latin typeface="+mn-lt"/>
                <a:ea typeface="+mn-ea"/>
                <a:cs typeface="+mn-cs"/>
              </a:rPr>
              <a:t>u</a:t>
            </a:r>
            <a:r>
              <a:rPr lang="sk-SK" sz="1200" i="0" kern="1200" baseline="0" dirty="0" smtClean="0">
                <a:solidFill>
                  <a:schemeClr val="tx1"/>
                </a:solidFill>
                <a:latin typeface="+mn-lt"/>
                <a:ea typeface="+mn-ea"/>
                <a:cs typeface="+mn-cs"/>
              </a:rPr>
              <a:t> </a:t>
            </a:r>
            <a:r>
              <a:rPr lang="sk-SK" sz="1200" i="0" kern="1200" baseline="-25000" dirty="0" smtClean="0">
                <a:solidFill>
                  <a:schemeClr val="tx1"/>
                </a:solidFill>
                <a:latin typeface="+mn-lt"/>
                <a:ea typeface="+mn-ea"/>
                <a:cs typeface="+mn-cs"/>
              </a:rPr>
              <a:t>1</a:t>
            </a:r>
            <a:r>
              <a:rPr lang="sk-SK" sz="1200" i="0" kern="1200" baseline="0" dirty="0" smtClean="0">
                <a:solidFill>
                  <a:schemeClr val="tx1"/>
                </a:solidFill>
                <a:latin typeface="+mn-lt"/>
                <a:ea typeface="+mn-ea"/>
                <a:cs typeface="+mn-cs"/>
              </a:rPr>
              <a:t> – расход полимера,        V,см</a:t>
            </a:r>
            <a:r>
              <a:rPr lang="sk-SK" sz="1200" i="0" kern="1200" baseline="30000" dirty="0" smtClean="0">
                <a:solidFill>
                  <a:schemeClr val="tx1"/>
                </a:solidFill>
                <a:latin typeface="+mn-lt"/>
                <a:ea typeface="+mn-ea"/>
                <a:cs typeface="+mn-cs"/>
              </a:rPr>
              <a:t>3</a:t>
            </a:r>
            <a:endParaRPr lang="sk-SK" sz="1200" i="0" kern="1200" baseline="0" dirty="0" smtClean="0">
              <a:solidFill>
                <a:schemeClr val="tx1"/>
              </a:solidFill>
              <a:latin typeface="+mn-lt"/>
              <a:ea typeface="+mn-ea"/>
              <a:cs typeface="+mn-cs"/>
            </a:endParaRPr>
          </a:p>
          <a:p>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расход электролита,    </a:t>
            </a:r>
            <a:r>
              <a:rPr lang="ru-RU" sz="1200" i="0" kern="1200" baseline="0" dirty="0" err="1" smtClean="0">
                <a:solidFill>
                  <a:schemeClr val="tx1"/>
                </a:solidFill>
                <a:latin typeface="+mn-lt"/>
                <a:ea typeface="+mn-ea"/>
                <a:cs typeface="+mn-cs"/>
              </a:rPr>
              <a:t>V,см</a:t>
            </a:r>
            <a:r>
              <a:rPr lang="ru-RU" sz="1200" i="0" kern="1200" baseline="0" dirty="0" smtClean="0">
                <a:solidFill>
                  <a:schemeClr val="tx1"/>
                </a:solidFill>
                <a:latin typeface="+mn-lt"/>
                <a:ea typeface="+mn-ea"/>
                <a:cs typeface="+mn-cs"/>
              </a:rPr>
              <a:t> </a:t>
            </a:r>
            <a:r>
              <a:rPr lang="ru-RU" sz="1200" i="0" kern="1200" baseline="30000" dirty="0" smtClean="0">
                <a:solidFill>
                  <a:schemeClr val="tx1"/>
                </a:solidFill>
                <a:latin typeface="+mn-lt"/>
                <a:ea typeface="+mn-ea"/>
                <a:cs typeface="+mn-cs"/>
              </a:rPr>
              <a:t>3</a:t>
            </a:r>
            <a:endParaRPr lang="ru-RU" sz="1200" i="0" kern="1200" baseline="0" dirty="0" smtClean="0">
              <a:solidFill>
                <a:schemeClr val="tx1"/>
              </a:solidFill>
              <a:latin typeface="+mn-lt"/>
              <a:ea typeface="+mn-ea"/>
              <a:cs typeface="+mn-cs"/>
            </a:endParaRPr>
          </a:p>
          <a:p>
            <a:r>
              <a:rPr lang="uk-UA" sz="1200" i="1" kern="1200" baseline="0" dirty="0" smtClean="0">
                <a:solidFill>
                  <a:schemeClr val="tx1"/>
                </a:solidFill>
                <a:latin typeface="+mn-lt"/>
                <a:ea typeface="+mn-ea"/>
                <a:cs typeface="+mn-cs"/>
              </a:rPr>
              <a:t>u </a:t>
            </a:r>
            <a:r>
              <a:rPr lang="uk-UA" sz="1200" i="0" kern="1200" baseline="-25000" dirty="0" smtClean="0">
                <a:solidFill>
                  <a:schemeClr val="tx1"/>
                </a:solidFill>
                <a:latin typeface="+mn-lt"/>
                <a:ea typeface="+mn-ea"/>
                <a:cs typeface="+mn-cs"/>
              </a:rPr>
              <a:t>3</a:t>
            </a:r>
            <a:r>
              <a:rPr lang="uk-UA" sz="1200" i="0" kern="1200" baseline="0" dirty="0" smtClean="0">
                <a:solidFill>
                  <a:schemeClr val="tx1"/>
                </a:solidFill>
                <a:latin typeface="+mn-lt"/>
                <a:ea typeface="+mn-ea"/>
                <a:cs typeface="+mn-cs"/>
              </a:rPr>
              <a:t> – расход щелочи,            m, г	2,0</a:t>
            </a:r>
          </a:p>
          <a:p>
            <a:r>
              <a:rPr lang="uk-UA" sz="1200" i="0" kern="1200" baseline="0" dirty="0" smtClean="0">
                <a:solidFill>
                  <a:schemeClr val="tx1"/>
                </a:solidFill>
                <a:latin typeface="+mn-lt"/>
                <a:ea typeface="+mn-ea"/>
                <a:cs typeface="+mn-cs"/>
              </a:rPr>
              <a:t>5,6</a:t>
            </a:r>
          </a:p>
          <a:p>
            <a:r>
              <a:rPr lang="uk-UA" sz="1200" i="0" kern="1200" baseline="0" dirty="0" smtClean="0">
                <a:solidFill>
                  <a:schemeClr val="tx1"/>
                </a:solidFill>
                <a:latin typeface="+mn-lt"/>
                <a:ea typeface="+mn-ea"/>
                <a:cs typeface="+mn-cs"/>
              </a:rPr>
              <a:t>2,0	1,5</a:t>
            </a:r>
          </a:p>
          <a:p>
            <a:r>
              <a:rPr lang="uk-UA" sz="1200" i="0" kern="1200" baseline="0" dirty="0" smtClean="0">
                <a:solidFill>
                  <a:schemeClr val="tx1"/>
                </a:solidFill>
                <a:latin typeface="+mn-lt"/>
                <a:ea typeface="+mn-ea"/>
                <a:cs typeface="+mn-cs"/>
              </a:rPr>
              <a:t>2,6</a:t>
            </a:r>
          </a:p>
          <a:p>
            <a:r>
              <a:rPr lang="uk-UA" sz="1200" i="0" kern="1200" baseline="0" dirty="0" smtClean="0">
                <a:solidFill>
                  <a:schemeClr val="tx1"/>
                </a:solidFill>
                <a:latin typeface="+mn-lt"/>
                <a:ea typeface="+mn-ea"/>
                <a:cs typeface="+mn-cs"/>
              </a:rPr>
              <a:t>1,5	</a:t>
            </a:r>
          </a:p>
          <a:p>
            <a:endParaRPr lang="uk-UA" sz="1200" i="0" kern="1200" baseline="0" dirty="0" smtClean="0">
              <a:solidFill>
                <a:schemeClr val="tx1"/>
              </a:solidFill>
              <a:latin typeface="+mn-lt"/>
              <a:ea typeface="+mn-ea"/>
              <a:cs typeface="+mn-cs"/>
            </a:endParaRPr>
          </a:p>
          <a:p>
            <a:endParaRPr lang="uk-UA"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Интервал варьирования может быть выбран таким образом, чтобы значения факторов на нижнем уровне были равны нулю. Это позволит оценить как самостоятельное, так и совместное действие различных факторов. Для выполнения эксперимента приготовлены растворы электролитов (1,0 % по массе): полимеров – ( 0,1 % по массе).</a:t>
            </a:r>
          </a:p>
          <a:p>
            <a:r>
              <a:rPr lang="ru-RU" sz="1200" i="0" kern="1200" baseline="0" dirty="0" smtClean="0">
                <a:solidFill>
                  <a:schemeClr val="tx1"/>
                </a:solidFill>
                <a:latin typeface="+mn-lt"/>
                <a:ea typeface="+mn-ea"/>
                <a:cs typeface="+mn-cs"/>
              </a:rPr>
              <a:t>Всего необходимо выполнить 8 опытов по матрице ПФЭ 2</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и три параллельных опыта на основном уровне с учетом рандомизации.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Важно отметить, что порядок опытов в матрице планирования не должен определять реальную последовательность выполнения опытов. Опыты должны быть </a:t>
            </a:r>
            <a:r>
              <a:rPr lang="ru-RU" sz="1200" i="0" kern="1200" baseline="0" dirty="0" err="1" smtClean="0">
                <a:solidFill>
                  <a:schemeClr val="tx1"/>
                </a:solidFill>
                <a:latin typeface="+mn-lt"/>
                <a:ea typeface="+mn-ea"/>
                <a:cs typeface="+mn-cs"/>
              </a:rPr>
              <a:t>рандомизованы</a:t>
            </a:r>
            <a:r>
              <a:rPr lang="ru-RU" sz="1200" i="0" kern="1200" baseline="0" dirty="0" smtClean="0">
                <a:solidFill>
                  <a:schemeClr val="tx1"/>
                </a:solidFill>
                <a:latin typeface="+mn-lt"/>
                <a:ea typeface="+mn-ea"/>
                <a:cs typeface="+mn-cs"/>
              </a:rPr>
              <a:t> (выполнение опытов плана в случайном порядке). Для оценки дисперсии </a:t>
            </a:r>
            <a:r>
              <a:rPr lang="ru-RU" sz="1200" i="0" kern="1200" baseline="0" dirty="0" err="1" smtClean="0">
                <a:solidFill>
                  <a:schemeClr val="tx1"/>
                </a:solidFill>
                <a:latin typeface="+mn-lt"/>
                <a:ea typeface="+mn-ea"/>
                <a:cs typeface="+mn-cs"/>
              </a:rPr>
              <a:t>воспроизводимости</a:t>
            </a:r>
            <a:r>
              <a:rPr lang="ru-RU" sz="1200" i="0" kern="1200" baseline="0" dirty="0" smtClean="0">
                <a:solidFill>
                  <a:schemeClr val="tx1"/>
                </a:solidFill>
                <a:latin typeface="+mn-lt"/>
                <a:ea typeface="+mn-ea"/>
                <a:cs typeface="+mn-cs"/>
              </a:rPr>
              <a:t> каждый опыт повторяется несколько раз. В этом случае число повторений для каждой строки матрицы должно быть одинаковым, при этом </a:t>
            </a:r>
            <a:r>
              <a:rPr lang="ru-RU" sz="1200" i="0" kern="1200" baseline="0" dirty="0" err="1" smtClean="0">
                <a:solidFill>
                  <a:schemeClr val="tx1"/>
                </a:solidFill>
                <a:latin typeface="+mn-lt"/>
                <a:ea typeface="+mn-ea"/>
                <a:cs typeface="+mn-cs"/>
              </a:rPr>
              <a:t>рандомизируют</a:t>
            </a:r>
            <a:r>
              <a:rPr lang="ru-RU" sz="1200" i="0" kern="1200" baseline="0" dirty="0" smtClean="0">
                <a:solidFill>
                  <a:schemeClr val="tx1"/>
                </a:solidFill>
                <a:latin typeface="+mn-lt"/>
                <a:ea typeface="+mn-ea"/>
                <a:cs typeface="+mn-cs"/>
              </a:rPr>
              <a:t> все опыты, включая параллельные. Параллельные опыты в матрице планирования можно заменить параллельными измерениями функции отклика на основном уровне с последующей оценкой </a:t>
            </a:r>
            <a:r>
              <a:rPr lang="ru-RU" sz="1200" i="0" kern="1200" baseline="0" dirty="0" err="1" smtClean="0">
                <a:solidFill>
                  <a:schemeClr val="tx1"/>
                </a:solidFill>
                <a:latin typeface="+mn-lt"/>
                <a:ea typeface="+mn-ea"/>
                <a:cs typeface="+mn-cs"/>
              </a:rPr>
              <a:t>воспроизводимости</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Особенностью ПФЭ является то, что по данным опытов плана можно рассчитать не только коэффициенты линейного полинома, но и коэффициенты при произведениях факторов. В планировании эксперимента их называют взаимодействиями. ПФЭ 2 </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позволяет рассчитать парные взаимодействия  </a:t>
            </a:r>
            <a:r>
              <a:rPr lang="ru-RU" sz="1200" i="1" kern="1200" baseline="0" dirty="0" smtClean="0">
                <a:solidFill>
                  <a:schemeClr val="tx1"/>
                </a:solidFill>
                <a:latin typeface="+mn-lt"/>
                <a:ea typeface="+mn-ea"/>
                <a:cs typeface="+mn-cs"/>
              </a:rPr>
              <a:t>в </a:t>
            </a:r>
            <a:r>
              <a:rPr lang="ru-RU" sz="1200" i="0" kern="1200" baseline="-25000" dirty="0" smtClean="0">
                <a:solidFill>
                  <a:schemeClr val="tx1"/>
                </a:solidFill>
                <a:latin typeface="+mn-lt"/>
                <a:ea typeface="+mn-ea"/>
                <a:cs typeface="+mn-cs"/>
              </a:rPr>
              <a:t>12</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в </a:t>
            </a:r>
            <a:r>
              <a:rPr lang="ru-RU" sz="1200" i="0" kern="1200" baseline="-25000" dirty="0" smtClean="0">
                <a:solidFill>
                  <a:schemeClr val="tx1"/>
                </a:solidFill>
                <a:latin typeface="+mn-lt"/>
                <a:ea typeface="+mn-ea"/>
                <a:cs typeface="+mn-cs"/>
              </a:rPr>
              <a:t>13</a:t>
            </a:r>
            <a:r>
              <a:rPr lang="ru-RU" sz="1200" i="0" kern="1200" baseline="0" dirty="0" smtClean="0">
                <a:solidFill>
                  <a:schemeClr val="tx1"/>
                </a:solidFill>
                <a:latin typeface="+mn-lt"/>
                <a:ea typeface="+mn-ea"/>
                <a:cs typeface="+mn-cs"/>
              </a:rPr>
              <a:t>, </a:t>
            </a:r>
            <a:r>
              <a:rPr lang="ru-RU" sz="1200" i="1" kern="1200" baseline="0" dirty="0" smtClean="0">
                <a:solidFill>
                  <a:schemeClr val="tx1"/>
                </a:solidFill>
                <a:latin typeface="+mn-lt"/>
                <a:ea typeface="+mn-ea"/>
                <a:cs typeface="+mn-cs"/>
              </a:rPr>
              <a:t>в </a:t>
            </a:r>
            <a:r>
              <a:rPr lang="ru-RU" sz="1200" i="0" kern="1200" baseline="-25000" dirty="0" smtClean="0">
                <a:solidFill>
                  <a:schemeClr val="tx1"/>
                </a:solidFill>
                <a:latin typeface="+mn-lt"/>
                <a:ea typeface="+mn-ea"/>
                <a:cs typeface="+mn-cs"/>
              </a:rPr>
              <a:t>23</a:t>
            </a:r>
            <a:r>
              <a:rPr lang="ru-RU" sz="1200" i="0" kern="1200" baseline="0" dirty="0" smtClean="0">
                <a:solidFill>
                  <a:schemeClr val="tx1"/>
                </a:solidFill>
                <a:latin typeface="+mn-lt"/>
                <a:ea typeface="+mn-ea"/>
                <a:cs typeface="+mn-cs"/>
              </a:rPr>
              <a:t> и тройное взаимодействие</a:t>
            </a:r>
            <a:r>
              <a:rPr lang="ru-RU" sz="1200" i="1" kern="1200" baseline="0" dirty="0" smtClean="0">
                <a:solidFill>
                  <a:schemeClr val="tx1"/>
                </a:solidFill>
                <a:latin typeface="+mn-lt"/>
                <a:ea typeface="+mn-ea"/>
                <a:cs typeface="+mn-cs"/>
              </a:rPr>
              <a:t> в</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123</a:t>
            </a:r>
            <a:r>
              <a:rPr lang="ru-RU" sz="1200" i="0" kern="1200" baseline="0" dirty="0" smtClean="0">
                <a:solidFill>
                  <a:schemeClr val="tx1"/>
                </a:solidFill>
                <a:latin typeface="+mn-lt"/>
                <a:ea typeface="+mn-ea"/>
                <a:cs typeface="+mn-cs"/>
              </a:rPr>
              <a:t> – коэффициент при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х</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Учет взаимодействия позволяет оценить ряд особенностей поведения исследуемого объекта, связанных с его нелинейностью.</a:t>
            </a:r>
          </a:p>
          <a:p>
            <a:r>
              <a:rPr lang="ru-RU" sz="1200" i="0" kern="1200" baseline="0" dirty="0" smtClean="0">
                <a:solidFill>
                  <a:schemeClr val="tx1"/>
                </a:solidFill>
                <a:latin typeface="+mn-lt"/>
                <a:ea typeface="+mn-ea"/>
                <a:cs typeface="+mn-cs"/>
              </a:rPr>
              <a:t>Расчет коэффициентов по ПФЭ  на примере двух факторов:  составляется расширенная матрица, содержащая четыре столбца: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3</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 Столбец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во всех строках содержит одно и то же значение  + 1 (+). Каждое значение для столбца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получается перемножением значений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и</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стоящих в той же строке. Матрица плана дополняется столбцом значений отклика </a:t>
            </a:r>
            <a:r>
              <a:rPr lang="ru-RU" sz="1200" i="1" kern="1200" baseline="0" dirty="0" smtClean="0">
                <a:solidFill>
                  <a:schemeClr val="tx1"/>
                </a:solidFill>
                <a:latin typeface="+mn-lt"/>
                <a:ea typeface="+mn-ea"/>
                <a:cs typeface="+mn-cs"/>
              </a:rPr>
              <a:t>у</a:t>
            </a:r>
            <a:r>
              <a:rPr lang="ru-RU" sz="1200" i="0" kern="1200" baseline="0" dirty="0" smtClean="0">
                <a:solidFill>
                  <a:schemeClr val="tx1"/>
                </a:solidFill>
                <a:latin typeface="+mn-lt"/>
                <a:ea typeface="+mn-ea"/>
                <a:cs typeface="+mn-cs"/>
              </a:rPr>
              <a:t>, полученных в опытах, образуется расширенная матрица.</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Обработка результатов эксперимента.</a:t>
            </a:r>
          </a:p>
          <a:p>
            <a:r>
              <a:rPr lang="ru-RU" sz="1200" i="0" kern="1200" baseline="0" dirty="0" smtClean="0">
                <a:solidFill>
                  <a:schemeClr val="tx1"/>
                </a:solidFill>
                <a:latin typeface="+mn-lt"/>
                <a:ea typeface="+mn-ea"/>
                <a:cs typeface="+mn-cs"/>
              </a:rPr>
              <a:t>Определяют значения коэффициентов регрессионной модели.</a:t>
            </a:r>
          </a:p>
          <a:p>
            <a:r>
              <a:rPr lang="ru-RU" sz="1200" i="0" kern="1200" baseline="0" dirty="0" smtClean="0">
                <a:solidFill>
                  <a:schemeClr val="tx1"/>
                </a:solidFill>
                <a:latin typeface="+mn-lt"/>
                <a:ea typeface="+mn-ea"/>
                <a:cs typeface="+mn-cs"/>
              </a:rPr>
              <a:t>Решение системы нормальных уравнений определяет </a:t>
            </a:r>
            <a:r>
              <a:rPr lang="ru-RU" sz="1200" i="1" kern="1200" baseline="0" dirty="0" err="1" smtClean="0">
                <a:solidFill>
                  <a:schemeClr val="tx1"/>
                </a:solidFill>
                <a:latin typeface="+mn-lt"/>
                <a:ea typeface="+mn-ea"/>
                <a:cs typeface="+mn-cs"/>
              </a:rPr>
              <a:t>в</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fr-FR" sz="1200" i="0" kern="1200" baseline="0" dirty="0" smtClean="0">
                <a:solidFill>
                  <a:schemeClr val="tx1"/>
                </a:solidFill>
                <a:latin typeface="+mn-lt"/>
                <a:ea typeface="+mn-ea"/>
                <a:cs typeface="+mn-cs"/>
              </a:rPr>
              <a:t>                                  EMBED Equation.3  ,                               	(2)</a:t>
            </a:r>
          </a:p>
          <a:p>
            <a:endParaRPr lang="fr-F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где     </a:t>
            </a:r>
            <a:r>
              <a:rPr lang="ru-RU" sz="1200" i="1" kern="1200" baseline="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 -  номер столбца;</a:t>
            </a:r>
          </a:p>
          <a:p>
            <a:r>
              <a:rPr lang="ru-RU" sz="1200" i="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j</a:t>
            </a:r>
            <a:r>
              <a:rPr lang="ru-RU" sz="1200" i="0" kern="1200" baseline="0" dirty="0" smtClean="0">
                <a:solidFill>
                  <a:schemeClr val="tx1"/>
                </a:solidFill>
                <a:latin typeface="+mn-lt"/>
                <a:ea typeface="+mn-ea"/>
                <a:cs typeface="+mn-cs"/>
              </a:rPr>
              <a:t> - номер строки.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Обработка опытов ПФЭ 2 </a:t>
            </a:r>
            <a:r>
              <a:rPr lang="ru-RU" sz="1200" i="0" kern="1200" baseline="30000" dirty="0" err="1" smtClean="0">
                <a:solidFill>
                  <a:schemeClr val="tx1"/>
                </a:solidFill>
                <a:latin typeface="+mn-lt"/>
                <a:ea typeface="+mn-ea"/>
                <a:cs typeface="+mn-cs"/>
              </a:rPr>
              <a:t>k</a:t>
            </a:r>
            <a:r>
              <a:rPr lang="ru-RU" sz="1200" i="0" kern="1200" baseline="0" dirty="0" smtClean="0">
                <a:solidFill>
                  <a:schemeClr val="tx1"/>
                </a:solidFill>
                <a:latin typeface="+mn-lt"/>
                <a:ea typeface="+mn-ea"/>
                <a:cs typeface="+mn-cs"/>
              </a:rPr>
              <a:t> при любом </a:t>
            </a:r>
            <a:r>
              <a:rPr lang="ru-RU" sz="1200" i="0" kern="1200" baseline="0" dirty="0" err="1" smtClean="0">
                <a:solidFill>
                  <a:schemeClr val="tx1"/>
                </a:solidFill>
                <a:latin typeface="+mn-lt"/>
                <a:ea typeface="+mn-ea"/>
                <a:cs typeface="+mn-cs"/>
              </a:rPr>
              <a:t>k</a:t>
            </a:r>
            <a:r>
              <a:rPr lang="ru-RU" sz="1200" i="0" kern="1200" baseline="0" dirty="0" smtClean="0">
                <a:solidFill>
                  <a:schemeClr val="tx1"/>
                </a:solidFill>
                <a:latin typeface="+mn-lt"/>
                <a:ea typeface="+mn-ea"/>
                <a:cs typeface="+mn-cs"/>
              </a:rPr>
              <a:t> определяет </a:t>
            </a:r>
            <a:r>
              <a:rPr lang="ru-RU" sz="1200" i="1" kern="1200" baseline="0" dirty="0" smtClean="0">
                <a:solidFill>
                  <a:schemeClr val="tx1"/>
                </a:solidFill>
                <a:latin typeface="+mn-lt"/>
                <a:ea typeface="+mn-ea"/>
                <a:cs typeface="+mn-cs"/>
              </a:rPr>
              <a:t>в </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en-US" sz="1200" i="0" kern="1200" baseline="0" dirty="0" smtClean="0">
                <a:solidFill>
                  <a:schemeClr val="tx1"/>
                </a:solidFill>
                <a:latin typeface="+mn-lt"/>
                <a:ea typeface="+mn-ea"/>
                <a:cs typeface="+mn-cs"/>
              </a:rPr>
              <a:t> EMBED Equation.3 </a:t>
            </a:r>
          </a:p>
          <a:p>
            <a:endParaRPr lang="en-US"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Средняя </a:t>
            </a:r>
            <a:r>
              <a:rPr lang="ru-RU" sz="1200" i="0" kern="1200" baseline="0" dirty="0" err="1" smtClean="0">
                <a:solidFill>
                  <a:schemeClr val="tx1"/>
                </a:solidFill>
                <a:latin typeface="+mn-lt"/>
                <a:ea typeface="+mn-ea"/>
                <a:cs typeface="+mn-cs"/>
              </a:rPr>
              <a:t>квадратическая</a:t>
            </a:r>
            <a:r>
              <a:rPr lang="ru-RU" sz="1200" i="0" kern="1200" baseline="0" dirty="0" smtClean="0">
                <a:solidFill>
                  <a:schemeClr val="tx1"/>
                </a:solidFill>
                <a:latin typeface="+mn-lt"/>
                <a:ea typeface="+mn-ea"/>
                <a:cs typeface="+mn-cs"/>
              </a:rPr>
              <a:t> ошибка и доверительный интервал:</a:t>
            </a:r>
            <a:r>
              <a:rPr lang="ru-RU" sz="1200" b="1" i="0" kern="1200" baseline="0" dirty="0" smtClean="0">
                <a:solidFill>
                  <a:schemeClr val="tx1"/>
                </a:solidFill>
                <a:latin typeface="+mn-lt"/>
                <a:ea typeface="+mn-ea"/>
                <a:cs typeface="+mn-cs"/>
              </a:rPr>
              <a:t>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В последующих экспериментах наибольшее значение каждого из факторов (верхний уровень) равно </a:t>
            </a:r>
            <a:r>
              <a:rPr lang="ru-RU" sz="1200" b="0" i="1" kern="1200" baseline="0" dirty="0" err="1" smtClean="0">
                <a:solidFill>
                  <a:schemeClr val="tx1"/>
                </a:solidFill>
                <a:latin typeface="+mn-lt"/>
                <a:ea typeface="+mn-ea"/>
                <a:cs typeface="+mn-cs"/>
              </a:rPr>
              <a:t>u</a:t>
            </a:r>
            <a:r>
              <a:rPr lang="ru-RU" sz="1200" b="0" i="0" kern="1200" baseline="-25000" dirty="0" err="1" smtClean="0">
                <a:solidFill>
                  <a:schemeClr val="tx1"/>
                </a:solidFill>
                <a:latin typeface="+mn-lt"/>
                <a:ea typeface="+mn-ea"/>
                <a:cs typeface="+mn-cs"/>
              </a:rPr>
              <a:t>io</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EMBED Equation.3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а наименьшее (нижний уровень) равно </a:t>
            </a:r>
            <a:r>
              <a:rPr lang="ru-RU" sz="1200" b="0" i="1" kern="1200" baseline="0" dirty="0" err="1" smtClean="0">
                <a:solidFill>
                  <a:schemeClr val="tx1"/>
                </a:solidFill>
                <a:latin typeface="+mn-lt"/>
                <a:ea typeface="+mn-ea"/>
                <a:cs typeface="+mn-cs"/>
              </a:rPr>
              <a:t>u</a:t>
            </a:r>
            <a:r>
              <a:rPr lang="ru-RU" sz="1200" b="0" i="1" kern="1200" baseline="-2500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io</a:t>
            </a:r>
            <a:r>
              <a:rPr lang="ru-RU" sz="1200" b="0" i="0" kern="1200" baseline="0" dirty="0" smtClean="0">
                <a:solidFill>
                  <a:schemeClr val="tx1"/>
                </a:solidFill>
                <a:latin typeface="+mn-lt"/>
                <a:ea typeface="+mn-ea"/>
                <a:cs typeface="+mn-cs"/>
              </a:rPr>
              <a:t> -  EMBED Equation.3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Оптимальными свойствами обладают планы 1-го порядка, в которых каждый фактор принимает лишь два значения – варьируется на двух уровнях, верхнем и нижнем. На следующем этапе выполняется операция кодирования (приведения) переменных. Она заключается в том, что все координаты центра плана приравниваются нулю, а интервалы варьирования принимают за единицу.</a:t>
            </a:r>
          </a:p>
          <a:p>
            <a:r>
              <a:rPr lang="ru-RU" sz="1200" b="0" i="0" kern="1200" baseline="0" dirty="0" smtClean="0">
                <a:solidFill>
                  <a:schemeClr val="tx1"/>
                </a:solidFill>
                <a:latin typeface="+mn-lt"/>
                <a:ea typeface="+mn-ea"/>
                <a:cs typeface="+mn-cs"/>
              </a:rPr>
              <a:t>Кодированные переменные удобны потому, что вся обработка результатов опытов проводится в стандартной форме, не зависящей от конкретных условий задачи. Переход от натуральных (</a:t>
            </a:r>
            <a:r>
              <a:rPr lang="ru-RU" sz="1200" b="0" i="0" kern="1200" baseline="0" dirty="0" err="1" smtClean="0">
                <a:solidFill>
                  <a:schemeClr val="tx1"/>
                </a:solidFill>
                <a:latin typeface="+mn-lt"/>
                <a:ea typeface="+mn-ea"/>
                <a:cs typeface="+mn-cs"/>
              </a:rPr>
              <a:t>некодированных</a:t>
            </a:r>
            <a:r>
              <a:rPr lang="ru-RU" sz="1200" b="0" i="0" kern="1200" baseline="0" dirty="0" smtClean="0">
                <a:solidFill>
                  <a:schemeClr val="tx1"/>
                </a:solidFill>
                <a:latin typeface="+mn-lt"/>
                <a:ea typeface="+mn-ea"/>
                <a:cs typeface="+mn-cs"/>
              </a:rPr>
              <a:t>) значений переменных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к кодированным </a:t>
            </a:r>
            <a:r>
              <a:rPr lang="ru-RU" sz="1200" b="0" i="1" kern="1200" baseline="0" dirty="0" smtClean="0">
                <a:solidFill>
                  <a:schemeClr val="tx1"/>
                </a:solidFill>
                <a:latin typeface="+mn-lt"/>
                <a:ea typeface="+mn-ea"/>
                <a:cs typeface="+mn-cs"/>
              </a:rPr>
              <a:t>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и обратно производится по формуле:</a:t>
            </a:r>
          </a:p>
          <a:p>
            <a:endParaRPr lang="ru-RU" sz="1200" b="0" i="0" kern="1200" baseline="0" dirty="0" smtClean="0">
              <a:solidFill>
                <a:schemeClr val="tx1"/>
              </a:solidFill>
              <a:latin typeface="+mn-lt"/>
              <a:ea typeface="+mn-ea"/>
              <a:cs typeface="+mn-cs"/>
            </a:endParaRPr>
          </a:p>
          <a:p>
            <a:r>
              <a:rPr lang="nl-NL" sz="1200" b="0" i="1" kern="1200" baseline="0" dirty="0" smtClean="0">
                <a:solidFill>
                  <a:schemeClr val="tx1"/>
                </a:solidFill>
                <a:latin typeface="+mn-lt"/>
                <a:ea typeface="+mn-ea"/>
                <a:cs typeface="+mn-cs"/>
              </a:rPr>
              <a:t>                              </a:t>
            </a:r>
            <a:r>
              <a:rPr lang="nl-NL" sz="1200" b="0" i="1" kern="1200" baseline="0" dirty="0" err="1" smtClean="0">
                <a:solidFill>
                  <a:schemeClr val="tx1"/>
                </a:solidFill>
                <a:latin typeface="+mn-lt"/>
                <a:ea typeface="+mn-ea"/>
                <a:cs typeface="+mn-cs"/>
              </a:rPr>
              <a:t>х</a:t>
            </a:r>
            <a:r>
              <a:rPr lang="nl-NL" sz="1200" b="0" i="0" kern="1200" baseline="0" dirty="0" smtClean="0">
                <a:solidFill>
                  <a:schemeClr val="tx1"/>
                </a:solidFill>
                <a:latin typeface="+mn-lt"/>
                <a:ea typeface="+mn-ea"/>
                <a:cs typeface="+mn-cs"/>
              </a:rPr>
              <a:t>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 (</a:t>
            </a:r>
            <a:r>
              <a:rPr lang="nl-NL" sz="1200" b="0" i="1" kern="1200" baseline="0" dirty="0" smtClean="0">
                <a:solidFill>
                  <a:schemeClr val="tx1"/>
                </a:solidFill>
                <a:latin typeface="+mn-lt"/>
                <a:ea typeface="+mn-ea"/>
                <a:cs typeface="+mn-cs"/>
              </a:rPr>
              <a:t>u</a:t>
            </a:r>
            <a:r>
              <a:rPr lang="nl-NL" sz="1200" b="0" i="0" kern="1200" baseline="0" dirty="0" smtClean="0">
                <a:solidFill>
                  <a:schemeClr val="tx1"/>
                </a:solidFill>
                <a:latin typeface="+mn-lt"/>
                <a:ea typeface="+mn-ea"/>
                <a:cs typeface="+mn-cs"/>
              </a:rPr>
              <a:t>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 </a:t>
            </a:r>
            <a:r>
              <a:rPr lang="nl-NL" sz="1200" b="0" i="1" kern="1200" baseline="0" dirty="0" err="1" smtClean="0">
                <a:solidFill>
                  <a:schemeClr val="tx1"/>
                </a:solidFill>
                <a:latin typeface="+mn-lt"/>
                <a:ea typeface="+mn-ea"/>
                <a:cs typeface="+mn-cs"/>
              </a:rPr>
              <a:t>u</a:t>
            </a:r>
            <a:r>
              <a:rPr lang="nl-NL" sz="1200" b="0" i="0" kern="1200" baseline="-25000" dirty="0" err="1" smtClean="0">
                <a:solidFill>
                  <a:schemeClr val="tx1"/>
                </a:solidFill>
                <a:latin typeface="+mn-lt"/>
                <a:ea typeface="+mn-ea"/>
                <a:cs typeface="+mn-cs"/>
              </a:rPr>
              <a:t>iо</a:t>
            </a:r>
            <a:r>
              <a:rPr lang="nl-NL" sz="1200" b="0" i="0" kern="1200" baseline="0" dirty="0" smtClean="0">
                <a:solidFill>
                  <a:schemeClr val="tx1"/>
                </a:solidFill>
                <a:latin typeface="+mn-lt"/>
                <a:ea typeface="+mn-ea"/>
                <a:cs typeface="+mn-cs"/>
              </a:rPr>
              <a:t>) / EMBED Equation.3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(3)</a:t>
            </a:r>
          </a:p>
          <a:p>
            <a:endParaRPr lang="nl-NL"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и соответственно</a:t>
            </a:r>
          </a:p>
          <a:p>
            <a:endParaRPr lang="ru-RU" sz="1200" b="0" i="0" kern="1200" baseline="0" dirty="0" smtClean="0">
              <a:solidFill>
                <a:schemeClr val="tx1"/>
              </a:solidFill>
              <a:latin typeface="+mn-lt"/>
              <a:ea typeface="+mn-ea"/>
              <a:cs typeface="+mn-cs"/>
            </a:endParaRPr>
          </a:p>
          <a:p>
            <a:r>
              <a:rPr lang="hr-HR" sz="1200" b="0" i="1" kern="1200" baseline="0" dirty="0" smtClean="0">
                <a:solidFill>
                  <a:schemeClr val="tx1"/>
                </a:solidFill>
                <a:latin typeface="+mn-lt"/>
                <a:ea typeface="+mn-ea"/>
                <a:cs typeface="+mn-cs"/>
              </a:rPr>
              <a:t>                                  u</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a:t>
            </a:r>
            <a:r>
              <a:rPr lang="hr-HR" sz="1200" b="0" i="1" kern="1200" baseline="0" dirty="0" smtClean="0">
                <a:solidFill>
                  <a:schemeClr val="tx1"/>
                </a:solidFill>
                <a:latin typeface="+mn-lt"/>
                <a:ea typeface="+mn-ea"/>
                <a:cs typeface="+mn-cs"/>
              </a:rPr>
              <a:t>u</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iо</a:t>
            </a:r>
            <a:r>
              <a:rPr lang="hr-HR" sz="1200" b="0" i="0" kern="1200" baseline="0" dirty="0" smtClean="0">
                <a:solidFill>
                  <a:schemeClr val="tx1"/>
                </a:solidFill>
                <a:latin typeface="+mn-lt"/>
                <a:ea typeface="+mn-ea"/>
                <a:cs typeface="+mn-cs"/>
              </a:rPr>
              <a:t> + </a:t>
            </a:r>
            <a:r>
              <a:rPr lang="hr-HR" sz="1200" b="0" i="1" kern="1200" baseline="0" dirty="0" smtClean="0">
                <a:solidFill>
                  <a:schemeClr val="tx1"/>
                </a:solidFill>
                <a:latin typeface="+mn-lt"/>
                <a:ea typeface="+mn-ea"/>
                <a:cs typeface="+mn-cs"/>
              </a:rPr>
              <a:t>х</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EMBED Equation.3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(4)</a:t>
            </a:r>
          </a:p>
          <a:p>
            <a:endParaRPr lang="hr-HR"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Если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на нижнем уровне, то </a:t>
            </a:r>
            <a:r>
              <a:rPr lang="ru-RU" sz="1200" b="0" i="0" kern="1200" baseline="-2500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- 1; если </a:t>
            </a:r>
            <a:r>
              <a:rPr lang="ru-RU" sz="1200" b="0" i="1" kern="1200" baseline="0" dirty="0" smtClean="0">
                <a:solidFill>
                  <a:schemeClr val="tx1"/>
                </a:solidFill>
                <a:latin typeface="+mn-lt"/>
                <a:ea typeface="+mn-ea"/>
                <a:cs typeface="+mn-cs"/>
              </a:rPr>
              <a:t>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на верхнем уровне, то</a:t>
            </a:r>
            <a:r>
              <a:rPr lang="ru-RU" sz="1200" b="0" i="1" kern="1200" baseline="0" dirty="0" smtClean="0">
                <a:solidFill>
                  <a:schemeClr val="tx1"/>
                </a:solidFill>
                <a:latin typeface="+mn-lt"/>
                <a:ea typeface="+mn-ea"/>
                <a:cs typeface="+mn-cs"/>
              </a:rPr>
              <a:t> 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+ 1.</a:t>
            </a:r>
          </a:p>
          <a:p>
            <a:r>
              <a:rPr lang="ru-RU" sz="1200" b="0" i="0" kern="1200" baseline="0" dirty="0" smtClean="0">
                <a:solidFill>
                  <a:schemeClr val="tx1"/>
                </a:solidFill>
                <a:latin typeface="+mn-lt"/>
                <a:ea typeface="+mn-ea"/>
                <a:cs typeface="+mn-cs"/>
              </a:rPr>
              <a:t>	Матрица планирования для двух факторов имеет вид</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х</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	- 1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	</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На практике для сокращения записи часто вместо "+ 1" и "- 1" пишут просто "+" и "-" . В таких обозначениях матрица планирования будет иметь вид:</a:t>
            </a:r>
          </a:p>
          <a:p>
            <a:r>
              <a:rPr lang="ru-RU" sz="1200" b="0" i="0"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х</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Точки располагаются в вершинах квадрата, центр которого совпадает с центром плана.</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Рассмотренный план построен так, что каждый фактор варьируется на двух уровнях, причем в опытах перебираются все возможные комбинации двух уровней факторов. Никаких иных комбинаций, кроме четырех приведенных в строках матрицы не существует. Такой план называют планом полного факторного эксперимента на двух уровнях. Сокращенное его обозначение ПФЭ 2</a:t>
            </a:r>
            <a:r>
              <a:rPr lang="ru-RU" sz="1200" b="0" i="0" kern="1200" baseline="30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Здесь два в основании – число уровней; показатель степени – число факторов; все выражение 2</a:t>
            </a:r>
            <a:r>
              <a:rPr lang="ru-RU" sz="1200" b="0" i="0" kern="1200" baseline="30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равно числу опытов. Соответственно, ПФЭ для </a:t>
            </a:r>
            <a:r>
              <a:rPr lang="ru-RU" sz="1200" b="0" i="0" kern="1200" baseline="0" dirty="0" err="1"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факторов на двух уровнях – планы 2</a:t>
            </a:r>
            <a:r>
              <a:rPr lang="ru-RU" sz="1200" b="0" i="0" kern="1200" baseline="30000" dirty="0"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содержат 2</a:t>
            </a:r>
            <a:r>
              <a:rPr lang="ru-RU" sz="1200" b="0" i="0" kern="1200" baseline="30000" dirty="0"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строк и такое же число опытов. В столбце </a:t>
            </a:r>
            <a:r>
              <a:rPr lang="ru-RU" sz="1200" b="0" i="0" kern="1200" baseline="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содержится 2</a:t>
            </a:r>
            <a:r>
              <a:rPr lang="ru-RU" sz="1200" b="0" i="0" kern="1200" baseline="30000" dirty="0" smtClean="0">
                <a:solidFill>
                  <a:schemeClr val="tx1"/>
                </a:solidFill>
                <a:latin typeface="+mn-lt"/>
                <a:ea typeface="+mn-ea"/>
                <a:cs typeface="+mn-cs"/>
              </a:rPr>
              <a:t>i –1</a:t>
            </a:r>
            <a:r>
              <a:rPr lang="ru-RU" sz="1200" b="0" i="0" kern="1200" baseline="0" dirty="0" smtClean="0">
                <a:solidFill>
                  <a:schemeClr val="tx1"/>
                </a:solidFill>
                <a:latin typeface="+mn-lt"/>
                <a:ea typeface="+mn-ea"/>
                <a:cs typeface="+mn-cs"/>
              </a:rPr>
              <a:t> строк одного знака и столько же другого.</a:t>
            </a:r>
          </a:p>
          <a:p>
            <a:r>
              <a:rPr lang="ru-RU" sz="1200" b="0" i="0" kern="1200" baseline="0" dirty="0" smtClean="0">
                <a:solidFill>
                  <a:schemeClr val="tx1"/>
                </a:solidFill>
                <a:latin typeface="+mn-lt"/>
                <a:ea typeface="+mn-ea"/>
                <a:cs typeface="+mn-cs"/>
              </a:rPr>
              <a:t>Например, план 2</a:t>
            </a:r>
            <a:r>
              <a:rPr lang="ru-RU" sz="1200" b="0" i="0" kern="1200" baseline="30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содержит 8 опытов для трёх факторов на двух уровнях.</a:t>
            </a:r>
          </a:p>
          <a:p>
            <a:r>
              <a:rPr lang="ru-RU" sz="1200" b="0" i="0" kern="1200" baseline="0" dirty="0" smtClean="0">
                <a:solidFill>
                  <a:schemeClr val="tx1"/>
                </a:solidFill>
                <a:latin typeface="+mn-lt"/>
                <a:ea typeface="+mn-ea"/>
                <a:cs typeface="+mn-cs"/>
              </a:rPr>
              <a:t>Особенностью ПФЭ является возможность по данным опытов плана  рассчитать не только коэффициенты линейного полинома (1), но и коэффициенты при произведениях факторов. В планировании эксперимента их называют взаимодействиями. ПФЭ. 2 </a:t>
            </a:r>
            <a:r>
              <a:rPr lang="ru-RU" sz="1200" b="0" i="0" kern="1200" baseline="30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позволяет рассчитать парные взаимодействия  </a:t>
            </a:r>
            <a:r>
              <a:rPr lang="ru-RU" sz="1200" b="0" i="1" kern="1200" baseline="0" dirty="0" smtClean="0">
                <a:solidFill>
                  <a:schemeClr val="tx1"/>
                </a:solidFill>
                <a:latin typeface="+mn-lt"/>
                <a:ea typeface="+mn-ea"/>
                <a:cs typeface="+mn-cs"/>
              </a:rPr>
              <a:t>в </a:t>
            </a:r>
            <a:r>
              <a:rPr lang="ru-RU" sz="1200" b="0" i="0" kern="1200" baseline="-25000" dirty="0" smtClean="0">
                <a:solidFill>
                  <a:schemeClr val="tx1"/>
                </a:solidFill>
                <a:latin typeface="+mn-lt"/>
                <a:ea typeface="+mn-ea"/>
                <a:cs typeface="+mn-cs"/>
              </a:rPr>
              <a:t>12</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в </a:t>
            </a:r>
            <a:r>
              <a:rPr lang="ru-RU" sz="1200" b="0" i="0" kern="1200" baseline="-25000" dirty="0" smtClean="0">
                <a:solidFill>
                  <a:schemeClr val="tx1"/>
                </a:solidFill>
                <a:latin typeface="+mn-lt"/>
                <a:ea typeface="+mn-ea"/>
                <a:cs typeface="+mn-cs"/>
              </a:rPr>
              <a:t>13</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в </a:t>
            </a:r>
            <a:r>
              <a:rPr lang="ru-RU" sz="1200" b="0" i="0" kern="1200" baseline="-25000" dirty="0" smtClean="0">
                <a:solidFill>
                  <a:schemeClr val="tx1"/>
                </a:solidFill>
                <a:latin typeface="+mn-lt"/>
                <a:ea typeface="+mn-ea"/>
                <a:cs typeface="+mn-cs"/>
              </a:rPr>
              <a:t>23</a:t>
            </a:r>
            <a:r>
              <a:rPr lang="ru-RU" sz="1200" b="0" i="0" kern="1200" baseline="0" dirty="0" smtClean="0">
                <a:solidFill>
                  <a:schemeClr val="tx1"/>
                </a:solidFill>
                <a:latin typeface="+mn-lt"/>
                <a:ea typeface="+mn-ea"/>
                <a:cs typeface="+mn-cs"/>
              </a:rPr>
              <a:t> и тройное взаимодействие</a:t>
            </a:r>
            <a:r>
              <a:rPr lang="ru-RU" sz="1200" b="0" i="1" kern="1200" baseline="0" dirty="0" smtClean="0">
                <a:solidFill>
                  <a:schemeClr val="tx1"/>
                </a:solidFill>
                <a:latin typeface="+mn-lt"/>
                <a:ea typeface="+mn-ea"/>
                <a:cs typeface="+mn-cs"/>
              </a:rPr>
              <a:t> в</a:t>
            </a:r>
            <a:r>
              <a:rPr lang="ru-RU" sz="1200" b="0" i="0" kern="1200" baseline="0" dirty="0" smtClean="0">
                <a:solidFill>
                  <a:schemeClr val="tx1"/>
                </a:solidFill>
                <a:latin typeface="+mn-lt"/>
                <a:ea typeface="+mn-ea"/>
                <a:cs typeface="+mn-cs"/>
              </a:rPr>
              <a:t> </a:t>
            </a:r>
            <a:r>
              <a:rPr lang="ru-RU" sz="1200" b="0" i="0" kern="1200" baseline="-25000" dirty="0" smtClean="0">
                <a:solidFill>
                  <a:schemeClr val="tx1"/>
                </a:solidFill>
                <a:latin typeface="+mn-lt"/>
                <a:ea typeface="+mn-ea"/>
                <a:cs typeface="+mn-cs"/>
              </a:rPr>
              <a:t>123</a:t>
            </a:r>
            <a:r>
              <a:rPr lang="ru-RU" sz="1200" b="0" i="0" kern="1200" baseline="0" dirty="0" smtClean="0">
                <a:solidFill>
                  <a:schemeClr val="tx1"/>
                </a:solidFill>
                <a:latin typeface="+mn-lt"/>
                <a:ea typeface="+mn-ea"/>
                <a:cs typeface="+mn-cs"/>
              </a:rPr>
              <a:t> – коэффициент при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х</a:t>
            </a:r>
            <a:r>
              <a:rPr lang="ru-RU" sz="1200" b="0" i="0" kern="1200" baseline="0" dirty="0" smtClean="0">
                <a:solidFill>
                  <a:schemeClr val="tx1"/>
                </a:solidFill>
                <a:latin typeface="+mn-lt"/>
                <a:ea typeface="+mn-ea"/>
                <a:cs typeface="+mn-cs"/>
              </a:rPr>
              <a:t> </a:t>
            </a:r>
            <a:r>
              <a:rPr lang="ru-RU" sz="1200" b="0" i="0" kern="1200" baseline="-25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Учет взаимодействия позволяет оценить ряд особенностей поведения исследуемого объекта, связанных с его нелинейностью. Модель, дополнительно включающая смешанные двойные произведения факторов, называют неполной квадратичной.</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Расчет коэффициентов по ПФЭ  на примере двух факторов.</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Составляется расширенная матрица, содержащая четыре столбца: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3</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Столбец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 во всех строках содержит одно и то же значение  + 1 (+). Каждое значение для столбца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получается перемножением значений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и</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стоящих в той же строке. Матрица плана дополняется столбцом значений отклика </a:t>
            </a:r>
            <a:r>
              <a:rPr lang="ru-RU" sz="1200" b="0" i="1" kern="1200" baseline="0" dirty="0" smtClean="0">
                <a:solidFill>
                  <a:schemeClr val="tx1"/>
                </a:solidFill>
                <a:latin typeface="+mn-lt"/>
                <a:ea typeface="+mn-ea"/>
                <a:cs typeface="+mn-cs"/>
              </a:rPr>
              <a:t>у</a:t>
            </a:r>
            <a:r>
              <a:rPr lang="ru-RU" sz="1200" b="0" i="0" kern="1200" baseline="0" dirty="0" smtClean="0">
                <a:solidFill>
                  <a:schemeClr val="tx1"/>
                </a:solidFill>
                <a:latin typeface="+mn-lt"/>
                <a:ea typeface="+mn-ea"/>
                <a:cs typeface="+mn-cs"/>
              </a:rPr>
              <a:t>, полученных в опытах, образуется расширенная матрица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Расширенная матрица ПФЭ. 2</a:t>
            </a:r>
            <a:r>
              <a:rPr lang="ru-RU" sz="1200" b="0" i="0" kern="1200" baseline="30000" dirty="0" smtClean="0">
                <a:solidFill>
                  <a:schemeClr val="tx1"/>
                </a:solidFill>
                <a:latin typeface="+mn-lt"/>
                <a:ea typeface="+mn-ea"/>
                <a:cs typeface="+mn-cs"/>
              </a:rPr>
              <a:t>3</a:t>
            </a:r>
            <a:endParaRPr lang="ru-RU" sz="1200" b="0" i="0" kern="1200" baseline="0" dirty="0" smtClean="0">
              <a:solidFill>
                <a:schemeClr val="tx1"/>
              </a:solidFill>
              <a:latin typeface="+mn-lt"/>
              <a:ea typeface="+mn-ea"/>
              <a:cs typeface="+mn-cs"/>
            </a:endParaRPr>
          </a:p>
          <a:p>
            <a:endParaRPr lang="ru-RU" sz="1200" b="0" i="1"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 х</a:t>
            </a:r>
            <a:r>
              <a:rPr lang="ru-RU" sz="1200" b="0" i="0" kern="1200" baseline="-25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a:t>
            </a:r>
            <a:r>
              <a:rPr lang="ru-RU" sz="1200" b="0" i="1" kern="1200" baseline="0" dirty="0" err="1" smtClean="0">
                <a:solidFill>
                  <a:schemeClr val="tx1"/>
                </a:solidFill>
                <a:latin typeface="+mn-lt"/>
                <a:ea typeface="+mn-ea"/>
                <a:cs typeface="+mn-cs"/>
              </a:rPr>
              <a:t>у</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1</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2</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3</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4</a:t>
            </a:r>
            <a:r>
              <a:rPr lang="ru-RU" sz="1200" b="0" i="0" kern="1200" baseline="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26</a:t>
            </a:fld>
            <a:endParaRPr lang="ru-RU"/>
          </a:p>
        </p:txBody>
      </p:sp>
    </p:spTree>
    <p:extLst>
      <p:ext uri="{BB962C8B-B14F-4D97-AF65-F5344CB8AC3E}">
        <p14:creationId xmlns:p14="http://schemas.microsoft.com/office/powerpoint/2010/main" val="2865677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  РУБЕЖНЫЙ КОНТРОЛЬ 2;  ЗАЩИТА ЗАДАНИЯ  № 5</a:t>
            </a:r>
            <a:r>
              <a:rPr lang="ru-RU" sz="1200" b="1" kern="1200" baseline="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 «ПЛАНИРОВАНИЕ ЭКСПЕРИМЕНТА В КВАЛИМЕТРИИ»                                                                                                                                                                        Система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27</a:t>
            </a:fld>
            <a:endParaRPr lang="ru-RU"/>
          </a:p>
        </p:txBody>
      </p:sp>
    </p:spTree>
    <p:extLst>
      <p:ext uri="{BB962C8B-B14F-4D97-AF65-F5344CB8AC3E}">
        <p14:creationId xmlns:p14="http://schemas.microsoft.com/office/powerpoint/2010/main" val="39044499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Индивидуальные задания по теме  ««Статистические методы управления качеств</a:t>
            </a:r>
            <a:r>
              <a:rPr lang="ru-RU" sz="1400" kern="1200" dirty="0" smtClean="0">
                <a:solidFill>
                  <a:schemeClr val="tx1"/>
                </a:solidFill>
                <a:latin typeface="+mn-lt"/>
                <a:ea typeface="+mn-ea"/>
                <a:cs typeface="+mn-cs"/>
              </a:rPr>
              <a:t>ом</a:t>
            </a:r>
            <a:r>
              <a:rPr lang="ru-RU" sz="1200" kern="1200" dirty="0" smtClean="0">
                <a:solidFill>
                  <a:schemeClr val="tx1"/>
                </a:solidFill>
                <a:latin typeface="+mn-lt"/>
                <a:ea typeface="+mn-ea"/>
                <a:cs typeface="+mn-cs"/>
              </a:rPr>
              <a:t> в металлургическом производстве и исследовании металлургических объектов» </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Работа включает 5 (пять) заданий:                                                                  1  Построение диаграмм рассеяния, гистограммы; техника контрольных карт при статистическом регулировании качества продукции;</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2  Расчет доли дефектной продукции при статистическом контроле;                                          3 Статистический расчет точности технологических процессов и аналитического  контроля в металлургии;                                                                                                                      4 Статистическая оценка конкурентоспособности продукции аналоговых металлургических технологий в  практике конкурирующих предприятий;                         5   Проверка статистических гипотез в регрессионном анализе результатов активного металлургического эксперимента.                   </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Задание 1   Статистические методы управления качеством в металлургическом производстве.</a:t>
            </a:r>
          </a:p>
          <a:p>
            <a:r>
              <a:rPr lang="ru-RU" sz="1200" kern="1200" dirty="0" smtClean="0">
                <a:solidFill>
                  <a:schemeClr val="tx1"/>
                </a:solidFill>
                <a:latin typeface="+mn-lt"/>
                <a:ea typeface="+mn-ea"/>
                <a:cs typeface="+mn-cs"/>
              </a:rPr>
              <a:t>1.1  Графики; техника контрольных карт</a:t>
            </a:r>
          </a:p>
          <a:p>
            <a:r>
              <a:rPr lang="ru-RU" sz="1200" kern="1200" dirty="0" smtClean="0">
                <a:solidFill>
                  <a:schemeClr val="tx1"/>
                </a:solidFill>
                <a:latin typeface="+mn-lt"/>
                <a:ea typeface="+mn-ea"/>
                <a:cs typeface="+mn-cs"/>
              </a:rPr>
              <a:t>1.1.1 По экспериментальным данным (табл. 1.1), показывающим содержание хлорида калия  % по массе (у) и массовую долю брома, кг/м</a:t>
            </a:r>
            <a:r>
              <a:rPr lang="ru-RU" sz="1200" kern="1200" baseline="30000" dirty="0" smtClean="0">
                <a:solidFill>
                  <a:schemeClr val="tx1"/>
                </a:solidFill>
                <a:latin typeface="+mn-lt"/>
                <a:ea typeface="+mn-ea"/>
                <a:cs typeface="+mn-cs"/>
              </a:rPr>
              <a:t>3</a:t>
            </a:r>
            <a:r>
              <a:rPr lang="ru-RU" sz="120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в анализируемых  солевых растворах гидрометаллургии,  построить диаграмму рассеяния, рассчитать коэффициент корреляции (по статистической формуле КОРРЕЛ) и оценить его достоверность. Является ли бром спутником хлорида калия в исследуемых  растворах?</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Варианты: вариант 1  № 1-10;  вариант 2   № 11-20;  вариант 3  № 21-30</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1.1. Исходные данные к вариантам 1 - 3</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	2	3	4	5	6	7	8	9	10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0,04	0,03	0,09	0,07	0,13	0,005	0,08	0,07	0,05	0,03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0,23	0,29	0,25	0,37	0,79	0,09	0,33	0,38	0,62	0,51	</a:t>
            </a:r>
          </a:p>
          <a:p>
            <a:r>
              <a:rPr lang="ru-RU" sz="1200" i="0" kern="1200" baseline="0" dirty="0" smtClean="0">
                <a:solidFill>
                  <a:schemeClr val="tx1"/>
                </a:solidFill>
                <a:latin typeface="+mn-lt"/>
                <a:ea typeface="+mn-ea"/>
                <a:cs typeface="+mn-cs"/>
              </a:rPr>
              <a:t>№	11	12	13	14	15	16	17	18	19	20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0.25	0.22	0.18	0.26	0.17	0.30	0.19	0.25	0.29	0.27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67	66	63	68	62	70	64	68	69	68	</a:t>
            </a:r>
          </a:p>
          <a:p>
            <a:r>
              <a:rPr lang="ru-RU" sz="1200" i="0" kern="1200" baseline="0" dirty="0" smtClean="0">
                <a:solidFill>
                  <a:schemeClr val="tx1"/>
                </a:solidFill>
                <a:latin typeface="+mn-lt"/>
                <a:ea typeface="+mn-ea"/>
                <a:cs typeface="+mn-cs"/>
              </a:rPr>
              <a:t>№	21	22	23	24	25	26	27	28	29	30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0,20	0,19	0,29	0,31	0,24	0,22	0,27	0,23	0,25	0,17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63	66	70	72	66	65	69	65	69	61	</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1.1.2   В таблице 1.2 представлены данные взаимозависимости между содержанием (% масс.) компонента «А» в сплаве и твёрдостью сплава по шкале </a:t>
            </a:r>
            <a:r>
              <a:rPr lang="ru-RU" sz="1200" i="0" kern="1200" baseline="0" dirty="0" err="1" smtClean="0">
                <a:solidFill>
                  <a:schemeClr val="tx1"/>
                </a:solidFill>
                <a:latin typeface="+mn-lt"/>
                <a:ea typeface="+mn-ea"/>
                <a:cs typeface="+mn-cs"/>
              </a:rPr>
              <a:t>Роквелла</a:t>
            </a:r>
            <a:r>
              <a:rPr lang="ru-RU" sz="1200" i="0" kern="1200" baseline="0" dirty="0" smtClean="0">
                <a:solidFill>
                  <a:schemeClr val="tx1"/>
                </a:solidFill>
                <a:latin typeface="+mn-lt"/>
                <a:ea typeface="+mn-ea"/>
                <a:cs typeface="+mn-cs"/>
              </a:rPr>
              <a:t>. Оцените корреляционную взаимозависимость между содержанием компонента (х) и твёрдостью (</a:t>
            </a:r>
            <a:r>
              <a:rPr lang="ru-RU" sz="1200" i="1"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a:t>
            </a:r>
          </a:p>
          <a:p>
            <a:r>
              <a:rPr lang="bg-BG" sz="1200" i="0" kern="1200" baseline="0" dirty="0" smtClean="0">
                <a:solidFill>
                  <a:schemeClr val="tx1"/>
                </a:solidFill>
                <a:latin typeface="+mn-lt"/>
                <a:ea typeface="+mn-ea"/>
                <a:cs typeface="+mn-cs"/>
              </a:rPr>
              <a:t>Вариант 4  № 1-12;  Вариант 5  № 13-24;   Вариант 6  № 25-36</a:t>
            </a:r>
          </a:p>
          <a:p>
            <a:endParaRPr lang="bg-BG"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1.2.  Исходные данные к вариантам  4 - 6</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	2	3	4	5	6	7	8	9	10	11	12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3,9	6,5	3,7	4,5	5,0	5,8	3,3	6,2	3,6	3,9	5,1	6,4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56	55	43	55	46	54	42	63	48	45	50	58	</a:t>
            </a:r>
          </a:p>
          <a:p>
            <a:r>
              <a:rPr lang="ru-RU" sz="1200" i="0" kern="1200" baseline="0" dirty="0" smtClean="0">
                <a:solidFill>
                  <a:schemeClr val="tx1"/>
                </a:solidFill>
                <a:latin typeface="+mn-lt"/>
                <a:ea typeface="+mn-ea"/>
                <a:cs typeface="+mn-cs"/>
              </a:rPr>
              <a:t>№	13	14	15	16	17	18	19	20	21	22	23	24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4,2	4,9	6,0	5,4	4,4	3,8	6,7	4,6	4,3	6,3	5,2	6,4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50	54	52	50	60	53	63	51	45	60	48	61	</a:t>
            </a:r>
          </a:p>
          <a:p>
            <a:r>
              <a:rPr lang="ru-RU" sz="1200" i="0" kern="1200" baseline="0" dirty="0" smtClean="0">
                <a:solidFill>
                  <a:schemeClr val="tx1"/>
                </a:solidFill>
                <a:latin typeface="+mn-lt"/>
                <a:ea typeface="+mn-ea"/>
                <a:cs typeface="+mn-cs"/>
              </a:rPr>
              <a:t>№	25	26	27	28	29	30	31	32	33	34	35	36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6,2	5,5	2,7	2,8	5,4	5,8	6,6	5,3	4,2	4,3	4,0	5,4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56	46	41	43	58	60	61	55	46	53	51	56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1.1.3  Оценить  характер рассеяния показателя качества (степень извлечения металла при электролитическом способе его получения). Статистический анализ в программе </a:t>
            </a:r>
            <a:r>
              <a:rPr lang="ru-RU" sz="1200" i="0" kern="1200" baseline="0" dirty="0" err="1" smtClean="0">
                <a:solidFill>
                  <a:schemeClr val="tx1"/>
                </a:solidFill>
                <a:latin typeface="+mn-lt"/>
                <a:ea typeface="+mn-ea"/>
                <a:cs typeface="+mn-cs"/>
              </a:rPr>
              <a:t>Excel</a:t>
            </a:r>
            <a:r>
              <a:rPr lang="ru-RU" sz="1200" i="0" kern="1200" baseline="0" dirty="0" smtClean="0">
                <a:solidFill>
                  <a:schemeClr val="tx1"/>
                </a:solidFill>
                <a:latin typeface="+mn-lt"/>
                <a:ea typeface="+mn-ea"/>
                <a:cs typeface="+mn-cs"/>
              </a:rPr>
              <a:t> с построением гистограммы по данным табл. 1.3.</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1.3  Исходные данные к построению гистограммы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0,90	0,92	0,91	0,84	0,94	0,90	0,94	0,89	0,91	0,92	</a:t>
            </a:r>
          </a:p>
          <a:p>
            <a:r>
              <a:rPr lang="ru-RU" sz="1200" i="0" kern="1200" baseline="0" dirty="0" smtClean="0">
                <a:solidFill>
                  <a:schemeClr val="tx1"/>
                </a:solidFill>
                <a:latin typeface="+mn-lt"/>
                <a:ea typeface="+mn-ea"/>
                <a:cs typeface="+mn-cs"/>
              </a:rPr>
              <a:t>0,92	0,78	0,78	0,87	0,79	0,88	0,93	0,88	0,94	0,92	</a:t>
            </a:r>
          </a:p>
          <a:p>
            <a:r>
              <a:rPr lang="ru-RU" sz="1200" i="0" kern="1200" baseline="0" dirty="0" smtClean="0">
                <a:solidFill>
                  <a:schemeClr val="tx1"/>
                </a:solidFill>
                <a:latin typeface="+mn-lt"/>
                <a:ea typeface="+mn-ea"/>
                <a:cs typeface="+mn-cs"/>
              </a:rPr>
              <a:t>0,86	0,85	0,95	0,92	0,94	0,79	0,89	0,87	0,91	0,88	</a:t>
            </a:r>
          </a:p>
          <a:p>
            <a:r>
              <a:rPr lang="ru-RU" sz="1200" i="0" kern="1200" baseline="0" dirty="0" smtClean="0">
                <a:solidFill>
                  <a:schemeClr val="tx1"/>
                </a:solidFill>
                <a:latin typeface="+mn-lt"/>
                <a:ea typeface="+mn-ea"/>
                <a:cs typeface="+mn-cs"/>
              </a:rPr>
              <a:t>0,93	0,92	0,96	0,79	0,92	0,85	0,87	0,94	0,93	0,89	</a:t>
            </a:r>
          </a:p>
          <a:p>
            <a:r>
              <a:rPr lang="ru-RU" sz="1200" i="0" kern="1200" baseline="0" dirty="0" smtClean="0">
                <a:solidFill>
                  <a:schemeClr val="tx1"/>
                </a:solidFill>
                <a:latin typeface="+mn-lt"/>
                <a:ea typeface="+mn-ea"/>
                <a:cs typeface="+mn-cs"/>
              </a:rPr>
              <a:t>0,83	0,92	0,84	0,88	0,91	0,86	0,91	0,91	0,89	0,87	</a:t>
            </a:r>
          </a:p>
          <a:p>
            <a:r>
              <a:rPr lang="ru-RU" sz="1200" i="0" kern="1200" baseline="0" dirty="0" smtClean="0">
                <a:solidFill>
                  <a:schemeClr val="tx1"/>
                </a:solidFill>
                <a:latin typeface="+mn-lt"/>
                <a:ea typeface="+mn-ea"/>
                <a:cs typeface="+mn-cs"/>
              </a:rPr>
              <a:t>0,87	0,96	0,88	0,85	0,92	0,96	0,88	0,92	0,88	0,91	</a:t>
            </a:r>
          </a:p>
          <a:p>
            <a:r>
              <a:rPr lang="ru-RU" sz="1200" i="0" kern="1200" baseline="0" dirty="0" smtClean="0">
                <a:solidFill>
                  <a:schemeClr val="tx1"/>
                </a:solidFill>
                <a:latin typeface="+mn-lt"/>
                <a:ea typeface="+mn-ea"/>
                <a:cs typeface="+mn-cs"/>
              </a:rPr>
              <a:t>0,95	0,91	0,93	0,95	0,94	0,90	0,89	0,88	0,89	0,91	</a:t>
            </a:r>
          </a:p>
          <a:p>
            <a:r>
              <a:rPr lang="ru-RU" sz="1200" i="0" kern="1200" baseline="0" dirty="0" smtClean="0">
                <a:solidFill>
                  <a:schemeClr val="tx1"/>
                </a:solidFill>
                <a:latin typeface="+mn-lt"/>
                <a:ea typeface="+mn-ea"/>
                <a:cs typeface="+mn-cs"/>
              </a:rPr>
              <a:t>0,94	0,94	0,92	0,91	0,90	0,91	0,90	0,87	0,90	0,92	</a:t>
            </a:r>
          </a:p>
          <a:p>
            <a:r>
              <a:rPr lang="ru-RU" sz="1200" i="0" kern="1200" baseline="0" dirty="0" smtClean="0">
                <a:solidFill>
                  <a:schemeClr val="tx1"/>
                </a:solidFill>
                <a:latin typeface="+mn-lt"/>
                <a:ea typeface="+mn-ea"/>
                <a:cs typeface="+mn-cs"/>
              </a:rPr>
              <a:t>0,92	0,87	0,91	0,92	0,91	0,89	0,92	0,89	0,78	0,93	</a:t>
            </a:r>
          </a:p>
          <a:p>
            <a:r>
              <a:rPr lang="ru-RU" sz="1200" i="0" kern="1200" baseline="0" dirty="0" smtClean="0">
                <a:solidFill>
                  <a:schemeClr val="tx1"/>
                </a:solidFill>
                <a:latin typeface="+mn-lt"/>
                <a:ea typeface="+mn-ea"/>
                <a:cs typeface="+mn-cs"/>
              </a:rPr>
              <a:t>0,83	0,89	0,93	0,76	0,90	0,90	0,78	0,91	0,89	0,90	</a:t>
            </a:r>
          </a:p>
          <a:p>
            <a:r>
              <a:rPr lang="ru-RU" sz="1200" i="0" kern="1200" baseline="0" dirty="0" smtClean="0">
                <a:solidFill>
                  <a:schemeClr val="tx1"/>
                </a:solidFill>
                <a:latin typeface="+mn-lt"/>
                <a:ea typeface="+mn-ea"/>
                <a:cs typeface="+mn-cs"/>
              </a:rPr>
              <a:t>1.1.4   Контрольные карты:</a:t>
            </a:r>
          </a:p>
          <a:p>
            <a:r>
              <a:rPr lang="ru-RU" sz="1200" i="0" kern="1200" baseline="0" dirty="0" smtClean="0">
                <a:solidFill>
                  <a:schemeClr val="tx1"/>
                </a:solidFill>
                <a:latin typeface="+mn-lt"/>
                <a:ea typeface="+mn-ea"/>
                <a:cs typeface="+mn-cs"/>
              </a:rPr>
              <a:t>-  по количественному признаку;</a:t>
            </a:r>
          </a:p>
          <a:p>
            <a:r>
              <a:rPr lang="ru-RU" sz="1200" i="0" kern="1200" baseline="0" dirty="0" smtClean="0">
                <a:solidFill>
                  <a:schemeClr val="tx1"/>
                </a:solidFill>
                <a:latin typeface="+mn-lt"/>
                <a:ea typeface="+mn-ea"/>
                <a:cs typeface="+mn-cs"/>
              </a:rPr>
              <a:t>-  по качественному признаку.</a:t>
            </a:r>
          </a:p>
          <a:p>
            <a:r>
              <a:rPr lang="ru-RU" sz="1200" i="0" kern="1200" baseline="0" dirty="0" smtClean="0">
                <a:solidFill>
                  <a:schemeClr val="tx1"/>
                </a:solidFill>
                <a:latin typeface="+mn-lt"/>
                <a:ea typeface="+mn-ea"/>
                <a:cs typeface="+mn-cs"/>
              </a:rPr>
              <a:t>Вариант 1</a:t>
            </a:r>
          </a:p>
          <a:p>
            <a:r>
              <a:rPr lang="ru-RU" sz="1200" i="0" kern="1200" baseline="0" dirty="0" smtClean="0">
                <a:solidFill>
                  <a:schemeClr val="tx1"/>
                </a:solidFill>
                <a:latin typeface="+mn-lt"/>
                <a:ea typeface="+mn-ea"/>
                <a:cs typeface="+mn-cs"/>
              </a:rPr>
              <a:t>На металлургическом предприятии  при контроле состава электролита на содержание вредной примеси (меди) в течение 25 дней было выявлено количество дефектов (превышение содержания меди) на одну смену, представленное в таблице 1.4. Построить по имеющимся данным контрольную карту и определить, является ли технологический процесс стабильным.</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1.4. Исходные данные для ведения контрольной карты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выборки	Число дефектов в смену	№ выборки	Число дефектов в смену	</a:t>
            </a:r>
          </a:p>
          <a:p>
            <a:r>
              <a:rPr lang="ru-RU" sz="1200" i="0" kern="1200" baseline="0" dirty="0" smtClean="0">
                <a:solidFill>
                  <a:schemeClr val="tx1"/>
                </a:solidFill>
                <a:latin typeface="+mn-lt"/>
                <a:ea typeface="+mn-ea"/>
                <a:cs typeface="+mn-cs"/>
              </a:rPr>
              <a:t>1	3	14	5	</a:t>
            </a:r>
          </a:p>
          <a:p>
            <a:r>
              <a:rPr lang="ru-RU" sz="1200" i="0" kern="1200" baseline="0" dirty="0" smtClean="0">
                <a:solidFill>
                  <a:schemeClr val="tx1"/>
                </a:solidFill>
                <a:latin typeface="+mn-lt"/>
                <a:ea typeface="+mn-ea"/>
                <a:cs typeface="+mn-cs"/>
              </a:rPr>
              <a:t>2	4	15	6	</a:t>
            </a:r>
          </a:p>
          <a:p>
            <a:r>
              <a:rPr lang="ru-RU" sz="1200" i="0" kern="1200" baseline="0" dirty="0" smtClean="0">
                <a:solidFill>
                  <a:schemeClr val="tx1"/>
                </a:solidFill>
                <a:latin typeface="+mn-lt"/>
                <a:ea typeface="+mn-ea"/>
                <a:cs typeface="+mn-cs"/>
              </a:rPr>
              <a:t>3	5	16	3	</a:t>
            </a:r>
          </a:p>
          <a:p>
            <a:r>
              <a:rPr lang="ru-RU" sz="1200" i="0" kern="1200" baseline="0" dirty="0" smtClean="0">
                <a:solidFill>
                  <a:schemeClr val="tx1"/>
                </a:solidFill>
                <a:latin typeface="+mn-lt"/>
                <a:ea typeface="+mn-ea"/>
                <a:cs typeface="+mn-cs"/>
              </a:rPr>
              <a:t>4	7	17	5	</a:t>
            </a:r>
          </a:p>
          <a:p>
            <a:r>
              <a:rPr lang="ru-RU" sz="1200" i="0" kern="1200" baseline="0" dirty="0" smtClean="0">
                <a:solidFill>
                  <a:schemeClr val="tx1"/>
                </a:solidFill>
                <a:latin typeface="+mn-lt"/>
                <a:ea typeface="+mn-ea"/>
                <a:cs typeface="+mn-cs"/>
              </a:rPr>
              <a:t>5	3	18	4	</a:t>
            </a:r>
          </a:p>
          <a:p>
            <a:r>
              <a:rPr lang="ru-RU" sz="1200" i="0" kern="1200" baseline="0" dirty="0" smtClean="0">
                <a:solidFill>
                  <a:schemeClr val="tx1"/>
                </a:solidFill>
                <a:latin typeface="+mn-lt"/>
                <a:ea typeface="+mn-ea"/>
                <a:cs typeface="+mn-cs"/>
              </a:rPr>
              <a:t>6	5	19	6	</a:t>
            </a:r>
          </a:p>
          <a:p>
            <a:r>
              <a:rPr lang="ru-RU" sz="1200" i="0" kern="1200" baseline="0" dirty="0" smtClean="0">
                <a:solidFill>
                  <a:schemeClr val="tx1"/>
                </a:solidFill>
                <a:latin typeface="+mn-lt"/>
                <a:ea typeface="+mn-ea"/>
                <a:cs typeface="+mn-cs"/>
              </a:rPr>
              <a:t>7	6	20	5	</a:t>
            </a:r>
          </a:p>
          <a:p>
            <a:r>
              <a:rPr lang="ru-RU" sz="1200" i="0" kern="1200" baseline="0" dirty="0" smtClean="0">
                <a:solidFill>
                  <a:schemeClr val="tx1"/>
                </a:solidFill>
                <a:latin typeface="+mn-lt"/>
                <a:ea typeface="+mn-ea"/>
                <a:cs typeface="+mn-cs"/>
              </a:rPr>
              <a:t>8	2	21	5	</a:t>
            </a:r>
          </a:p>
          <a:p>
            <a:r>
              <a:rPr lang="ru-RU" sz="1200" i="0" kern="1200" baseline="0" dirty="0" smtClean="0">
                <a:solidFill>
                  <a:schemeClr val="tx1"/>
                </a:solidFill>
                <a:latin typeface="+mn-lt"/>
                <a:ea typeface="+mn-ea"/>
                <a:cs typeface="+mn-cs"/>
              </a:rPr>
              <a:t>9	4	22	7	</a:t>
            </a:r>
          </a:p>
          <a:p>
            <a:r>
              <a:rPr lang="ru-RU" sz="1200" i="0" kern="1200" baseline="0" dirty="0" smtClean="0">
                <a:solidFill>
                  <a:schemeClr val="tx1"/>
                </a:solidFill>
                <a:latin typeface="+mn-lt"/>
                <a:ea typeface="+mn-ea"/>
                <a:cs typeface="+mn-cs"/>
              </a:rPr>
              <a:t>10	6	23	4	</a:t>
            </a:r>
          </a:p>
          <a:p>
            <a:r>
              <a:rPr lang="ru-RU" sz="1200" i="0" kern="1200" baseline="0" dirty="0" smtClean="0">
                <a:solidFill>
                  <a:schemeClr val="tx1"/>
                </a:solidFill>
                <a:latin typeface="+mn-lt"/>
                <a:ea typeface="+mn-ea"/>
                <a:cs typeface="+mn-cs"/>
              </a:rPr>
              <a:t>11	3	24	3	</a:t>
            </a:r>
          </a:p>
          <a:p>
            <a:r>
              <a:rPr lang="ru-RU" sz="1200" i="0" kern="1200" baseline="0" dirty="0" smtClean="0">
                <a:solidFill>
                  <a:schemeClr val="tx1"/>
                </a:solidFill>
                <a:latin typeface="+mn-lt"/>
                <a:ea typeface="+mn-ea"/>
                <a:cs typeface="+mn-cs"/>
              </a:rPr>
              <a:t>12	7	25	6	</a:t>
            </a:r>
          </a:p>
          <a:p>
            <a:r>
              <a:rPr lang="ru-RU" sz="1200" i="0" kern="1200" baseline="0" dirty="0" smtClean="0">
                <a:solidFill>
                  <a:schemeClr val="tx1"/>
                </a:solidFill>
                <a:latin typeface="+mn-lt"/>
                <a:ea typeface="+mn-ea"/>
                <a:cs typeface="+mn-cs"/>
              </a:rPr>
              <a:t>13	4			</a:t>
            </a:r>
          </a:p>
          <a:p>
            <a:r>
              <a:rPr lang="ru-RU" sz="1200" i="0" kern="1200" baseline="0" dirty="0" smtClean="0">
                <a:solidFill>
                  <a:schemeClr val="tx1"/>
                </a:solidFill>
                <a:latin typeface="+mn-lt"/>
                <a:ea typeface="+mn-ea"/>
                <a:cs typeface="+mn-cs"/>
              </a:rPr>
              <a:t>Вариант 2   Построить контрольную карту по результатам, представленным в табл. 1.5, с учётом того, что объём выборки постоянный.  С помощью карты провести статистический анализ процесса.</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Таблица 1.5   Исходные данные для ведения контрольной карты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выборки	Число дефектных изделий	№ выборки	Число дефектных изделий	</a:t>
            </a:r>
          </a:p>
          <a:p>
            <a:r>
              <a:rPr lang="ru-RU" sz="1200" i="0" kern="1200" baseline="0" dirty="0" smtClean="0">
                <a:solidFill>
                  <a:schemeClr val="tx1"/>
                </a:solidFill>
                <a:latin typeface="+mn-lt"/>
                <a:ea typeface="+mn-ea"/>
                <a:cs typeface="+mn-cs"/>
              </a:rPr>
              <a:t>1	5	14	3	</a:t>
            </a:r>
          </a:p>
          <a:p>
            <a:r>
              <a:rPr lang="ru-RU" sz="1200" i="0" kern="1200" baseline="0" dirty="0" smtClean="0">
                <a:solidFill>
                  <a:schemeClr val="tx1"/>
                </a:solidFill>
                <a:latin typeface="+mn-lt"/>
                <a:ea typeface="+mn-ea"/>
                <a:cs typeface="+mn-cs"/>
              </a:rPr>
              <a:t>2	2	15	6	</a:t>
            </a:r>
          </a:p>
          <a:p>
            <a:r>
              <a:rPr lang="ru-RU" sz="1200" i="0" kern="1200" baseline="0" dirty="0" smtClean="0">
                <a:solidFill>
                  <a:schemeClr val="tx1"/>
                </a:solidFill>
                <a:latin typeface="+mn-lt"/>
                <a:ea typeface="+mn-ea"/>
                <a:cs typeface="+mn-cs"/>
              </a:rPr>
              <a:t>3	3	16	4	</a:t>
            </a:r>
          </a:p>
          <a:p>
            <a:r>
              <a:rPr lang="ru-RU" sz="1200" i="0" kern="1200" baseline="0" dirty="0" smtClean="0">
                <a:solidFill>
                  <a:schemeClr val="tx1"/>
                </a:solidFill>
                <a:latin typeface="+mn-lt"/>
                <a:ea typeface="+mn-ea"/>
                <a:cs typeface="+mn-cs"/>
              </a:rPr>
              <a:t>4	0	17	1	</a:t>
            </a:r>
          </a:p>
          <a:p>
            <a:r>
              <a:rPr lang="ru-RU" sz="1200" i="0" kern="1200" baseline="0" dirty="0" smtClean="0">
                <a:solidFill>
                  <a:schemeClr val="tx1"/>
                </a:solidFill>
                <a:latin typeface="+mn-lt"/>
                <a:ea typeface="+mn-ea"/>
                <a:cs typeface="+mn-cs"/>
              </a:rPr>
              <a:t>5	2	18	2	</a:t>
            </a:r>
          </a:p>
          <a:p>
            <a:r>
              <a:rPr lang="ru-RU" sz="1200" i="0" kern="1200" baseline="0" dirty="0" smtClean="0">
                <a:solidFill>
                  <a:schemeClr val="tx1"/>
                </a:solidFill>
                <a:latin typeface="+mn-lt"/>
                <a:ea typeface="+mn-ea"/>
                <a:cs typeface="+mn-cs"/>
              </a:rPr>
              <a:t>6	3	19	3	</a:t>
            </a:r>
          </a:p>
          <a:p>
            <a:r>
              <a:rPr lang="ru-RU" sz="1200" i="0" kern="1200" baseline="0" dirty="0" smtClean="0">
                <a:solidFill>
                  <a:schemeClr val="tx1"/>
                </a:solidFill>
                <a:latin typeface="+mn-lt"/>
                <a:ea typeface="+mn-ea"/>
                <a:cs typeface="+mn-cs"/>
              </a:rPr>
              <a:t>7	2	20	1	</a:t>
            </a:r>
          </a:p>
          <a:p>
            <a:r>
              <a:rPr lang="ru-RU" sz="1200" i="0" kern="1200" baseline="0" dirty="0" smtClean="0">
                <a:solidFill>
                  <a:schemeClr val="tx1"/>
                </a:solidFill>
                <a:latin typeface="+mn-lt"/>
                <a:ea typeface="+mn-ea"/>
                <a:cs typeface="+mn-cs"/>
              </a:rPr>
              <a:t>8	4	21	6	</a:t>
            </a:r>
          </a:p>
          <a:p>
            <a:r>
              <a:rPr lang="ru-RU" sz="1200" i="0" kern="1200" baseline="0" dirty="0" smtClean="0">
                <a:solidFill>
                  <a:schemeClr val="tx1"/>
                </a:solidFill>
                <a:latin typeface="+mn-lt"/>
                <a:ea typeface="+mn-ea"/>
                <a:cs typeface="+mn-cs"/>
              </a:rPr>
              <a:t>9	6	22	2	</a:t>
            </a:r>
          </a:p>
          <a:p>
            <a:r>
              <a:rPr lang="ru-RU" sz="1200" i="0" kern="1200" baseline="0" dirty="0" smtClean="0">
                <a:solidFill>
                  <a:schemeClr val="tx1"/>
                </a:solidFill>
                <a:latin typeface="+mn-lt"/>
                <a:ea typeface="+mn-ea"/>
                <a:cs typeface="+mn-cs"/>
              </a:rPr>
              <a:t>10	1	23	3	</a:t>
            </a:r>
          </a:p>
          <a:p>
            <a:r>
              <a:rPr lang="ru-RU" sz="1200" i="0" kern="1200" baseline="0" dirty="0" smtClean="0">
                <a:solidFill>
                  <a:schemeClr val="tx1"/>
                </a:solidFill>
                <a:latin typeface="+mn-lt"/>
                <a:ea typeface="+mn-ea"/>
                <a:cs typeface="+mn-cs"/>
              </a:rPr>
              <a:t>11	2	24	5	</a:t>
            </a:r>
          </a:p>
          <a:p>
            <a:r>
              <a:rPr lang="ru-RU" sz="1200" i="0" kern="1200" baseline="0" dirty="0" smtClean="0">
                <a:solidFill>
                  <a:schemeClr val="tx1"/>
                </a:solidFill>
                <a:latin typeface="+mn-lt"/>
                <a:ea typeface="+mn-ea"/>
                <a:cs typeface="+mn-cs"/>
              </a:rPr>
              <a:t>12	3	25	2	</a:t>
            </a:r>
          </a:p>
          <a:p>
            <a:r>
              <a:rPr lang="ru-RU" sz="1200" i="0" kern="1200" baseline="0" dirty="0" smtClean="0">
                <a:solidFill>
                  <a:schemeClr val="tx1"/>
                </a:solidFill>
                <a:latin typeface="+mn-lt"/>
                <a:ea typeface="+mn-ea"/>
                <a:cs typeface="+mn-cs"/>
              </a:rPr>
              <a:t>13	4			</a:t>
            </a:r>
          </a:p>
          <a:p>
            <a:r>
              <a:rPr lang="ru-RU" sz="1200" i="0" kern="1200" baseline="0" dirty="0" smtClean="0">
                <a:solidFill>
                  <a:schemeClr val="tx1"/>
                </a:solidFill>
                <a:latin typeface="+mn-lt"/>
                <a:ea typeface="+mn-ea"/>
                <a:cs typeface="+mn-cs"/>
              </a:rPr>
              <a:t>Вариант 3  Построить по имеющимся данным (табл. 1.6) контрольную карту и определить, является ли технологический процесс стабильным.</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1.6. Исходные данные для ведения контрольной карты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выборки	Объем выборки	Число дефектов в выборке	№ выборки	Объем выборки	Число дефектов в выборке	</a:t>
            </a:r>
          </a:p>
          <a:p>
            <a:r>
              <a:rPr lang="ru-RU" sz="1200" i="0" kern="1200" baseline="0" dirty="0" smtClean="0">
                <a:solidFill>
                  <a:schemeClr val="tx1"/>
                </a:solidFill>
                <a:latin typeface="+mn-lt"/>
                <a:ea typeface="+mn-ea"/>
                <a:cs typeface="+mn-cs"/>
              </a:rPr>
              <a:t>1	1,0	3	11	1,8	7	</a:t>
            </a:r>
          </a:p>
          <a:p>
            <a:r>
              <a:rPr lang="ru-RU" sz="1200" i="0" kern="1200" baseline="0" dirty="0" smtClean="0">
                <a:solidFill>
                  <a:schemeClr val="tx1"/>
                </a:solidFill>
                <a:latin typeface="+mn-lt"/>
                <a:ea typeface="+mn-ea"/>
                <a:cs typeface="+mn-cs"/>
              </a:rPr>
              <a:t>2	1,0	4	12	1,8	9	</a:t>
            </a:r>
          </a:p>
          <a:p>
            <a:r>
              <a:rPr lang="ru-RU" sz="1200" i="0" kern="1200" baseline="0" dirty="0" smtClean="0">
                <a:solidFill>
                  <a:schemeClr val="tx1"/>
                </a:solidFill>
                <a:latin typeface="+mn-lt"/>
                <a:ea typeface="+mn-ea"/>
                <a:cs typeface="+mn-cs"/>
              </a:rPr>
              <a:t>3	1,0	3	13	1,0	3	</a:t>
            </a:r>
          </a:p>
          <a:p>
            <a:r>
              <a:rPr lang="ru-RU" sz="1200" i="0" kern="1200" baseline="0" dirty="0" smtClean="0">
                <a:solidFill>
                  <a:schemeClr val="tx1"/>
                </a:solidFill>
                <a:latin typeface="+mn-lt"/>
                <a:ea typeface="+mn-ea"/>
                <a:cs typeface="+mn-cs"/>
              </a:rPr>
              <a:t>4	1,0	2	14	1,0	2	</a:t>
            </a:r>
          </a:p>
          <a:p>
            <a:r>
              <a:rPr lang="ru-RU" sz="1200" i="0" kern="1200" baseline="0" dirty="0" smtClean="0">
                <a:solidFill>
                  <a:schemeClr val="tx1"/>
                </a:solidFill>
                <a:latin typeface="+mn-lt"/>
                <a:ea typeface="+mn-ea"/>
                <a:cs typeface="+mn-cs"/>
              </a:rPr>
              <a:t>5	1,0	4	15	1,0	5	</a:t>
            </a:r>
          </a:p>
          <a:p>
            <a:r>
              <a:rPr lang="ru-RU" sz="1200" i="0" kern="1200" baseline="0" dirty="0" smtClean="0">
                <a:solidFill>
                  <a:schemeClr val="tx1"/>
                </a:solidFill>
                <a:latin typeface="+mn-lt"/>
                <a:ea typeface="+mn-ea"/>
                <a:cs typeface="+mn-cs"/>
              </a:rPr>
              <a:t>6	1,5	7	16	1,0	3	</a:t>
            </a:r>
          </a:p>
          <a:p>
            <a:r>
              <a:rPr lang="ru-RU" sz="1200" i="0" kern="1200" baseline="0" dirty="0" smtClean="0">
                <a:solidFill>
                  <a:schemeClr val="tx1"/>
                </a:solidFill>
                <a:latin typeface="+mn-lt"/>
                <a:ea typeface="+mn-ea"/>
                <a:cs typeface="+mn-cs"/>
              </a:rPr>
              <a:t>7	1,5	5	17	1,5	6	</a:t>
            </a:r>
          </a:p>
          <a:p>
            <a:r>
              <a:rPr lang="ru-RU" sz="1200" i="0" kern="1200" baseline="0" dirty="0" smtClean="0">
                <a:solidFill>
                  <a:schemeClr val="tx1"/>
                </a:solidFill>
                <a:latin typeface="+mn-lt"/>
                <a:ea typeface="+mn-ea"/>
                <a:cs typeface="+mn-cs"/>
              </a:rPr>
              <a:t>8	1,5	6	18	1,5	6	</a:t>
            </a:r>
          </a:p>
          <a:p>
            <a:r>
              <a:rPr lang="ru-RU" sz="1200" i="0" kern="1200" baseline="0" dirty="0" smtClean="0">
                <a:solidFill>
                  <a:schemeClr val="tx1"/>
                </a:solidFill>
                <a:latin typeface="+mn-lt"/>
                <a:ea typeface="+mn-ea"/>
                <a:cs typeface="+mn-cs"/>
              </a:rPr>
              <a:t>9	1,5	6	19	1,5	3	</a:t>
            </a:r>
          </a:p>
          <a:p>
            <a:r>
              <a:rPr lang="ru-RU" sz="1200" i="0" kern="1200" baseline="0" dirty="0" smtClean="0">
                <a:solidFill>
                  <a:schemeClr val="tx1"/>
                </a:solidFill>
                <a:latin typeface="+mn-lt"/>
                <a:ea typeface="+mn-ea"/>
                <a:cs typeface="+mn-cs"/>
              </a:rPr>
              <a:t>10	1,5	4	20	1,5	6	</a:t>
            </a: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1.2  Статистический анализ технологического процесса</a:t>
            </a:r>
          </a:p>
          <a:p>
            <a:r>
              <a:rPr lang="ru-RU" sz="1200" i="0" kern="1200" baseline="0" dirty="0" smtClean="0">
                <a:solidFill>
                  <a:schemeClr val="tx1"/>
                </a:solidFill>
                <a:latin typeface="+mn-lt"/>
                <a:ea typeface="+mn-ea"/>
                <a:cs typeface="+mn-cs"/>
              </a:rPr>
              <a:t>1.2.1   Варианты 1 - 5</a:t>
            </a:r>
          </a:p>
          <a:p>
            <a:r>
              <a:rPr lang="ru-RU" sz="1200" i="0" kern="1200" baseline="0" dirty="0" smtClean="0">
                <a:solidFill>
                  <a:schemeClr val="tx1"/>
                </a:solidFill>
                <a:latin typeface="+mn-lt"/>
                <a:ea typeface="+mn-ea"/>
                <a:cs typeface="+mn-cs"/>
              </a:rPr>
              <a:t>   Предварительный анализ технологического процесса (получение электролитического цинка, качество которого связано с кислотностью электролита на стадии его очистки). Анализ  величины водородного показателя раствора цинкового электролита показал, что  = 5,60  и S</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0,10. Установлено, что  поле допуска ограничено предельными значениями 5,00 – 0,n и 5,80+ 0.n величины водородного показателя (</a:t>
            </a:r>
            <a:r>
              <a:rPr lang="ru-RU" sz="1200" i="0" kern="1200" baseline="0" dirty="0" err="1" smtClean="0">
                <a:solidFill>
                  <a:schemeClr val="tx1"/>
                </a:solidFill>
                <a:latin typeface="+mn-lt"/>
                <a:ea typeface="+mn-ea"/>
                <a:cs typeface="+mn-cs"/>
              </a:rPr>
              <a:t>n</a:t>
            </a:r>
            <a:r>
              <a:rPr lang="ru-RU" sz="1200" i="0" kern="1200" baseline="0" dirty="0" smtClean="0">
                <a:solidFill>
                  <a:schemeClr val="tx1"/>
                </a:solidFill>
                <a:latin typeface="+mn-lt"/>
                <a:ea typeface="+mn-ea"/>
                <a:cs typeface="+mn-cs"/>
              </a:rPr>
              <a:t>- номер варианта). Оценить точность технологического процесса очистки электролита от примесей.</a:t>
            </a:r>
          </a:p>
          <a:p>
            <a:r>
              <a:rPr lang="ru-RU" sz="1200" i="0" kern="1200" baseline="0" dirty="0" smtClean="0">
                <a:solidFill>
                  <a:schemeClr val="tx1"/>
                </a:solidFill>
                <a:latin typeface="+mn-lt"/>
                <a:ea typeface="+mn-ea"/>
                <a:cs typeface="+mn-cs"/>
              </a:rPr>
              <a:t>1.2.2     Варианты 6 - 10</a:t>
            </a:r>
          </a:p>
          <a:p>
            <a:r>
              <a:rPr lang="ru-RU" sz="1200" i="0" kern="1200" baseline="0" dirty="0" smtClean="0">
                <a:solidFill>
                  <a:schemeClr val="tx1"/>
                </a:solidFill>
                <a:latin typeface="+mn-lt"/>
                <a:ea typeface="+mn-ea"/>
                <a:cs typeface="+mn-cs"/>
              </a:rPr>
              <a:t>  Состав </a:t>
            </a:r>
            <a:r>
              <a:rPr lang="ru-RU" sz="1200" i="0" kern="1200" baseline="0" dirty="0" err="1" smtClean="0">
                <a:solidFill>
                  <a:schemeClr val="tx1"/>
                </a:solidFill>
                <a:latin typeface="+mn-lt"/>
                <a:ea typeface="+mn-ea"/>
                <a:cs typeface="+mn-cs"/>
              </a:rPr>
              <a:t>кеков</a:t>
            </a:r>
            <a:r>
              <a:rPr lang="ru-RU" sz="1200" i="0" kern="1200" baseline="0" dirty="0" smtClean="0">
                <a:solidFill>
                  <a:schemeClr val="tx1"/>
                </a:solidFill>
                <a:latin typeface="+mn-lt"/>
                <a:ea typeface="+mn-ea"/>
                <a:cs typeface="+mn-cs"/>
              </a:rPr>
              <a:t> после предварительной гидролитической обработки руды месторождения «Аси» (КНР) определил статистические параметры результатов анализа содержания золота в пробах   = 2,60 г/т  и S</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0,22. Установлено, что поле допуска ограничено предельными значениями 1,50  – 0,0n  и  2.50 + 0.0n содержания золота в </a:t>
            </a:r>
            <a:r>
              <a:rPr lang="ru-RU" sz="1200" i="0" kern="1200" baseline="0" dirty="0" err="1" smtClean="0">
                <a:solidFill>
                  <a:schemeClr val="tx1"/>
                </a:solidFill>
                <a:latin typeface="+mn-lt"/>
                <a:ea typeface="+mn-ea"/>
                <a:cs typeface="+mn-cs"/>
              </a:rPr>
              <a:t>кеках</a:t>
            </a:r>
            <a:r>
              <a:rPr lang="ru-RU" sz="1200" i="0" kern="1200" baseline="0" dirty="0" smtClean="0">
                <a:solidFill>
                  <a:schemeClr val="tx1"/>
                </a:solidFill>
                <a:latin typeface="+mn-lt"/>
                <a:ea typeface="+mn-ea"/>
                <a:cs typeface="+mn-cs"/>
              </a:rPr>
              <a:t>, г/т.  Оценить точность технологического процесса гидролитической очистки по данным анализа золота.</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1.3  Статистический анализ конкурентоспособности  продукции металлургических предприятий с использованием параметрического метода.</a:t>
            </a:r>
          </a:p>
          <a:p>
            <a:r>
              <a:rPr lang="ru-RU" sz="1200" i="0" kern="1200" baseline="0" dirty="0" smtClean="0">
                <a:solidFill>
                  <a:schemeClr val="tx1"/>
                </a:solidFill>
                <a:latin typeface="+mn-lt"/>
                <a:ea typeface="+mn-ea"/>
                <a:cs typeface="+mn-cs"/>
              </a:rPr>
              <a:t>Варианты 1 - 5</a:t>
            </a:r>
          </a:p>
          <a:p>
            <a:r>
              <a:rPr lang="ru-RU" sz="1200" i="0" kern="1200" baseline="0" dirty="0" smtClean="0">
                <a:solidFill>
                  <a:schemeClr val="tx1"/>
                </a:solidFill>
                <a:latin typeface="+mn-lt"/>
                <a:ea typeface="+mn-ea"/>
                <a:cs typeface="+mn-cs"/>
              </a:rPr>
              <a:t>Полнота, комплексность и экологическая безопасность комплексной переработки свинцового и цинкового сырья  КИВЦЭТ процесса по схеме интегрированного металлургического комплекса </a:t>
            </a:r>
            <a:r>
              <a:rPr lang="ru-RU" sz="1200" i="0" kern="1200" baseline="0" dirty="0" err="1" smtClean="0">
                <a:solidFill>
                  <a:schemeClr val="tx1"/>
                </a:solidFill>
                <a:latin typeface="+mn-lt"/>
                <a:ea typeface="+mn-ea"/>
                <a:cs typeface="+mn-cs"/>
              </a:rPr>
              <a:t>Казцинк</a:t>
            </a:r>
            <a:r>
              <a:rPr lang="ru-RU" sz="1200" i="0" kern="1200" baseline="0" dirty="0" smtClean="0">
                <a:solidFill>
                  <a:schemeClr val="tx1"/>
                </a:solidFill>
                <a:latin typeface="+mn-lt"/>
                <a:ea typeface="+mn-ea"/>
                <a:cs typeface="+mn-cs"/>
              </a:rPr>
              <a:t> определила технические параметры продукции (таблица 1.7), </a:t>
            </a:r>
            <a:r>
              <a:rPr lang="ru-RU" sz="1200" i="0" kern="1200" baseline="0" dirty="0" err="1" smtClean="0">
                <a:solidFill>
                  <a:schemeClr val="tx1"/>
                </a:solidFill>
                <a:latin typeface="+mn-lt"/>
                <a:ea typeface="+mn-ea"/>
                <a:cs typeface="+mn-cs"/>
              </a:rPr>
              <a:t>n</a:t>
            </a:r>
            <a:r>
              <a:rPr lang="ru-RU" sz="1200" i="0" kern="1200" baseline="0" dirty="0" smtClean="0">
                <a:solidFill>
                  <a:schemeClr val="tx1"/>
                </a:solidFill>
                <a:latin typeface="+mn-lt"/>
                <a:ea typeface="+mn-ea"/>
                <a:cs typeface="+mn-cs"/>
              </a:rPr>
              <a:t> - номер варианта. Обзор различных вариантов КИВЦЭТ процесса ( комплекса </a:t>
            </a:r>
            <a:r>
              <a:rPr lang="ru-RU" sz="1200" i="0" kern="1200" baseline="0" dirty="0" err="1" smtClean="0">
                <a:solidFill>
                  <a:schemeClr val="tx1"/>
                </a:solidFill>
                <a:latin typeface="+mn-lt"/>
                <a:ea typeface="+mn-ea"/>
                <a:cs typeface="+mn-cs"/>
              </a:rPr>
              <a:t>Портовезме</a:t>
            </a:r>
            <a:r>
              <a:rPr lang="ru-RU" sz="1200" i="0" kern="1200" baseline="0" dirty="0" smtClean="0">
                <a:solidFill>
                  <a:schemeClr val="tx1"/>
                </a:solidFill>
                <a:latin typeface="+mn-lt"/>
                <a:ea typeface="+mn-ea"/>
                <a:cs typeface="+mn-cs"/>
              </a:rPr>
              <a:t> – Италия, Тек </a:t>
            </a:r>
            <a:r>
              <a:rPr lang="ru-RU" sz="1200" i="0" kern="1200" baseline="0" dirty="0" err="1" smtClean="0">
                <a:solidFill>
                  <a:schemeClr val="tx1"/>
                </a:solidFill>
                <a:latin typeface="+mn-lt"/>
                <a:ea typeface="+mn-ea"/>
                <a:cs typeface="+mn-cs"/>
              </a:rPr>
              <a:t>Коминко</a:t>
            </a:r>
            <a:r>
              <a:rPr lang="ru-RU" sz="1200" i="0" kern="1200" baseline="0" dirty="0" smtClean="0">
                <a:solidFill>
                  <a:schemeClr val="tx1"/>
                </a:solidFill>
                <a:latin typeface="+mn-lt"/>
                <a:ea typeface="+mn-ea"/>
                <a:cs typeface="+mn-cs"/>
              </a:rPr>
              <a:t> – Канада, </a:t>
            </a:r>
            <a:r>
              <a:rPr lang="ru-RU" sz="1200" i="0" kern="1200" baseline="0" dirty="0" err="1" smtClean="0">
                <a:solidFill>
                  <a:schemeClr val="tx1"/>
                </a:solidFill>
                <a:latin typeface="+mn-lt"/>
                <a:ea typeface="+mn-ea"/>
                <a:cs typeface="+mn-cs"/>
              </a:rPr>
              <a:t>Кореа</a:t>
            </a:r>
            <a:r>
              <a:rPr lang="ru-RU" sz="1200" i="0" kern="1200" baseline="0" dirty="0" smtClean="0">
                <a:solidFill>
                  <a:schemeClr val="tx1"/>
                </a:solidFill>
                <a:latin typeface="+mn-lt"/>
                <a:ea typeface="+mn-ea"/>
                <a:cs typeface="+mn-cs"/>
              </a:rPr>
              <a:t> Цинк – </a:t>
            </a:r>
            <a:r>
              <a:rPr lang="ru-RU" sz="1200" i="0" kern="1200" baseline="0" dirty="0" err="1" smtClean="0">
                <a:solidFill>
                  <a:schemeClr val="tx1"/>
                </a:solidFill>
                <a:latin typeface="+mn-lt"/>
                <a:ea typeface="+mn-ea"/>
                <a:cs typeface="+mn-cs"/>
              </a:rPr>
              <a:t>Ю.Корея</a:t>
            </a:r>
            <a:r>
              <a:rPr lang="ru-RU" sz="1200" i="0" kern="1200" baseline="0" dirty="0" smtClean="0">
                <a:solidFill>
                  <a:schemeClr val="tx1"/>
                </a:solidFill>
                <a:latin typeface="+mn-lt"/>
                <a:ea typeface="+mn-ea"/>
                <a:cs typeface="+mn-cs"/>
              </a:rPr>
              <a:t>) определил средний балл аналогов по выпуску цинка равный (4,1+0,n). Оценить коэффициент конкурентоспособности.</a:t>
            </a:r>
          </a:p>
          <a:p>
            <a:r>
              <a:rPr lang="ru-RU" sz="1200" i="0" kern="1200" baseline="0" dirty="0" smtClean="0">
                <a:solidFill>
                  <a:schemeClr val="tx1"/>
                </a:solidFill>
                <a:latin typeface="+mn-lt"/>
                <a:ea typeface="+mn-ea"/>
                <a:cs typeface="+mn-cs"/>
              </a:rPr>
              <a:t>Таблица 1.7 – Параметрические данные для оценивания коэффициента конкурентоспособности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Баллы по каждому параметру качества										</a:t>
            </a:r>
          </a:p>
          <a:p>
            <a:r>
              <a:rPr lang="ru-RU" sz="1200" i="0" kern="1200" baseline="0" dirty="0" smtClean="0">
                <a:solidFill>
                  <a:schemeClr val="tx1"/>
                </a:solidFill>
                <a:latin typeface="+mn-lt"/>
                <a:ea typeface="+mn-ea"/>
                <a:cs typeface="+mn-cs"/>
              </a:rPr>
              <a:t>Номер параметра	1	2	3	4	5	6	7	8	9</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Технические параметры продукции	5	3	5	5	4	3	5	4	5	</a:t>
            </a:r>
          </a:p>
          <a:p>
            <a:r>
              <a:rPr lang="ru-RU" sz="1200" i="0" kern="1200" baseline="0" dirty="0" smtClean="0">
                <a:solidFill>
                  <a:schemeClr val="tx1"/>
                </a:solidFill>
                <a:latin typeface="+mn-lt"/>
                <a:ea typeface="+mn-ea"/>
                <a:cs typeface="+mn-cs"/>
              </a:rPr>
              <a:t>Средний балл аналогов    4,1+0,n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1.4 Выполнить статистическую оценку качества измерений по результатам (табл. 1.8) аналитического контроля двух параллельных определений</a:t>
            </a:r>
            <a:r>
              <a:rPr lang="ru-RU" sz="1200" i="0" kern="1200" baseline="3000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содержания углерода в  20 пробах ниобия (сходимость результатов для всей партии анализируемых проб) с выводом о возможности расчета одного СКО всей партии и качества проб. </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Таблица 1.8   Данные лабораторного архива для расчета статистических оценок качества аналитического контроля углерода в пробах ниобия, С * 10</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 масс.</a:t>
            </a:r>
          </a:p>
          <a:p>
            <a:r>
              <a:rPr lang="ru-RU" sz="1200" i="0" kern="1200" baseline="0" dirty="0" smtClean="0">
                <a:solidFill>
                  <a:schemeClr val="tx1"/>
                </a:solidFill>
                <a:latin typeface="+mn-lt"/>
                <a:ea typeface="+mn-ea"/>
                <a:cs typeface="+mn-cs"/>
              </a:rPr>
              <a:t>Параллельные измерения:  а, б, в.</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пробы из архива	       </a:t>
            </a:r>
            <a:r>
              <a:rPr lang="ru-RU" sz="1200" i="0" kern="1200" baseline="0" dirty="0" err="1" smtClean="0">
                <a:solidFill>
                  <a:schemeClr val="tx1"/>
                </a:solidFill>
                <a:latin typeface="+mn-lt"/>
                <a:ea typeface="+mn-ea"/>
                <a:cs typeface="+mn-cs"/>
              </a:rPr>
              <a:t>a</a:t>
            </a:r>
            <a:r>
              <a:rPr lang="ru-RU" sz="1200" i="0" kern="1200" baseline="0" dirty="0" smtClean="0">
                <a:solidFill>
                  <a:schemeClr val="tx1"/>
                </a:solidFill>
                <a:latin typeface="+mn-lt"/>
                <a:ea typeface="+mn-ea"/>
                <a:cs typeface="+mn-cs"/>
              </a:rPr>
              <a:t>	      б	         в	</a:t>
            </a:r>
          </a:p>
          <a:p>
            <a:r>
              <a:rPr lang="ru-RU" sz="1200" i="0" kern="1200" baseline="0" dirty="0" smtClean="0">
                <a:solidFill>
                  <a:schemeClr val="tx1"/>
                </a:solidFill>
                <a:latin typeface="+mn-lt"/>
                <a:ea typeface="+mn-ea"/>
                <a:cs typeface="+mn-cs"/>
              </a:rPr>
              <a:t>1	       22	      21	       24	</a:t>
            </a:r>
          </a:p>
          <a:p>
            <a:r>
              <a:rPr lang="ru-RU" sz="1200" i="0" kern="1200" baseline="0" dirty="0" smtClean="0">
                <a:solidFill>
                  <a:schemeClr val="tx1"/>
                </a:solidFill>
                <a:latin typeface="+mn-lt"/>
                <a:ea typeface="+mn-ea"/>
                <a:cs typeface="+mn-cs"/>
              </a:rPr>
              <a:t>2	       31	      33           	       30	</a:t>
            </a:r>
          </a:p>
          <a:p>
            <a:r>
              <a:rPr lang="ru-RU" sz="1200" i="0" kern="1200" baseline="0" dirty="0" smtClean="0">
                <a:solidFill>
                  <a:schemeClr val="tx1"/>
                </a:solidFill>
                <a:latin typeface="+mn-lt"/>
                <a:ea typeface="+mn-ea"/>
                <a:cs typeface="+mn-cs"/>
              </a:rPr>
              <a:t>3	       35	      40	       38	</a:t>
            </a:r>
          </a:p>
          <a:p>
            <a:r>
              <a:rPr lang="ru-RU" sz="1200" i="0" kern="1200" baseline="0" dirty="0" smtClean="0">
                <a:solidFill>
                  <a:schemeClr val="tx1"/>
                </a:solidFill>
                <a:latin typeface="+mn-lt"/>
                <a:ea typeface="+mn-ea"/>
                <a:cs typeface="+mn-cs"/>
              </a:rPr>
              <a:t>4	       25	      24	       23	</a:t>
            </a:r>
          </a:p>
          <a:p>
            <a:r>
              <a:rPr lang="ru-RU" sz="1200" i="0" kern="1200" baseline="0" dirty="0" smtClean="0">
                <a:solidFill>
                  <a:schemeClr val="tx1"/>
                </a:solidFill>
                <a:latin typeface="+mn-lt"/>
                <a:ea typeface="+mn-ea"/>
                <a:cs typeface="+mn-cs"/>
              </a:rPr>
              <a:t>5	       26	      28	       29	</a:t>
            </a:r>
          </a:p>
          <a:p>
            <a:r>
              <a:rPr lang="ru-RU" sz="1200" i="0" kern="1200" baseline="0" dirty="0" smtClean="0">
                <a:solidFill>
                  <a:schemeClr val="tx1"/>
                </a:solidFill>
                <a:latin typeface="+mn-lt"/>
                <a:ea typeface="+mn-ea"/>
                <a:cs typeface="+mn-cs"/>
              </a:rPr>
              <a:t>6	       32	      37	       33	</a:t>
            </a:r>
          </a:p>
          <a:p>
            <a:r>
              <a:rPr lang="ru-RU" sz="1200" i="0" kern="1200" baseline="0" dirty="0" smtClean="0">
                <a:solidFill>
                  <a:schemeClr val="tx1"/>
                </a:solidFill>
                <a:latin typeface="+mn-lt"/>
                <a:ea typeface="+mn-ea"/>
                <a:cs typeface="+mn-cs"/>
              </a:rPr>
              <a:t>7	       27	      24	       28 	</a:t>
            </a:r>
          </a:p>
          <a:p>
            <a:r>
              <a:rPr lang="ru-RU" sz="1200" i="0" kern="1200" baseline="0" dirty="0" smtClean="0">
                <a:solidFill>
                  <a:schemeClr val="tx1"/>
                </a:solidFill>
                <a:latin typeface="+mn-lt"/>
                <a:ea typeface="+mn-ea"/>
                <a:cs typeface="+mn-cs"/>
              </a:rPr>
              <a:t>8	       18	      21	       22 	</a:t>
            </a:r>
          </a:p>
          <a:p>
            <a:r>
              <a:rPr lang="ru-RU" sz="1200" i="0" kern="1200" baseline="0" dirty="0" smtClean="0">
                <a:solidFill>
                  <a:schemeClr val="tx1"/>
                </a:solidFill>
                <a:latin typeface="+mn-lt"/>
                <a:ea typeface="+mn-ea"/>
                <a:cs typeface="+mn-cs"/>
              </a:rPr>
              <a:t>9	       36	      39	       35	</a:t>
            </a:r>
          </a:p>
          <a:p>
            <a:r>
              <a:rPr lang="ru-RU" sz="1200" i="0" kern="1200" baseline="0" dirty="0" smtClean="0">
                <a:solidFill>
                  <a:schemeClr val="tx1"/>
                </a:solidFill>
                <a:latin typeface="+mn-lt"/>
                <a:ea typeface="+mn-ea"/>
                <a:cs typeface="+mn-cs"/>
              </a:rPr>
              <a:t>10	       40	      39	       41	</a:t>
            </a:r>
          </a:p>
          <a:p>
            <a:r>
              <a:rPr lang="ru-RU" sz="1200" i="0" kern="1200" baseline="0" dirty="0" smtClean="0">
                <a:solidFill>
                  <a:schemeClr val="tx1"/>
                </a:solidFill>
                <a:latin typeface="+mn-lt"/>
                <a:ea typeface="+mn-ea"/>
                <a:cs typeface="+mn-cs"/>
              </a:rPr>
              <a:t>11	       23	      24	       20	</a:t>
            </a:r>
          </a:p>
          <a:p>
            <a:r>
              <a:rPr lang="ru-RU" sz="1200" i="0" kern="1200" baseline="0" dirty="0" smtClean="0">
                <a:solidFill>
                  <a:schemeClr val="tx1"/>
                </a:solidFill>
                <a:latin typeface="+mn-lt"/>
                <a:ea typeface="+mn-ea"/>
                <a:cs typeface="+mn-cs"/>
              </a:rPr>
              <a:t>12	       24	      25	       26	</a:t>
            </a:r>
          </a:p>
          <a:p>
            <a:r>
              <a:rPr lang="ru-RU" sz="1200" i="0" kern="1200" baseline="0" dirty="0" smtClean="0">
                <a:solidFill>
                  <a:schemeClr val="tx1"/>
                </a:solidFill>
                <a:latin typeface="+mn-lt"/>
                <a:ea typeface="+mn-ea"/>
                <a:cs typeface="+mn-cs"/>
              </a:rPr>
              <a:t>13	       32	      36	       35	</a:t>
            </a:r>
          </a:p>
          <a:p>
            <a:r>
              <a:rPr lang="ru-RU" sz="1200" i="0" kern="1200" baseline="0" dirty="0" smtClean="0">
                <a:solidFill>
                  <a:schemeClr val="tx1"/>
                </a:solidFill>
                <a:latin typeface="+mn-lt"/>
                <a:ea typeface="+mn-ea"/>
                <a:cs typeface="+mn-cs"/>
              </a:rPr>
              <a:t>14	       38	      33	       35	</a:t>
            </a:r>
          </a:p>
          <a:p>
            <a:r>
              <a:rPr lang="ru-RU" sz="1200" i="0" kern="1200" baseline="0" dirty="0" smtClean="0">
                <a:solidFill>
                  <a:schemeClr val="tx1"/>
                </a:solidFill>
                <a:latin typeface="+mn-lt"/>
                <a:ea typeface="+mn-ea"/>
                <a:cs typeface="+mn-cs"/>
              </a:rPr>
              <a:t>15	       37	      39	       34	</a:t>
            </a:r>
          </a:p>
          <a:p>
            <a:r>
              <a:rPr lang="ru-RU" sz="1200" i="0" kern="1200" baseline="0" dirty="0" smtClean="0">
                <a:solidFill>
                  <a:schemeClr val="tx1"/>
                </a:solidFill>
                <a:latin typeface="+mn-lt"/>
                <a:ea typeface="+mn-ea"/>
                <a:cs typeface="+mn-cs"/>
              </a:rPr>
              <a:t>16	       31	      29	       30	</a:t>
            </a:r>
          </a:p>
          <a:p>
            <a:r>
              <a:rPr lang="ru-RU" sz="1200" i="0" kern="1200" baseline="0" dirty="0" smtClean="0">
                <a:solidFill>
                  <a:schemeClr val="tx1"/>
                </a:solidFill>
                <a:latin typeface="+mn-lt"/>
                <a:ea typeface="+mn-ea"/>
                <a:cs typeface="+mn-cs"/>
              </a:rPr>
              <a:t>17	       30	      32	       31	</a:t>
            </a:r>
          </a:p>
          <a:p>
            <a:r>
              <a:rPr lang="ru-RU" sz="1200" i="0" kern="1200" baseline="0" dirty="0" smtClean="0">
                <a:solidFill>
                  <a:schemeClr val="tx1"/>
                </a:solidFill>
                <a:latin typeface="+mn-lt"/>
                <a:ea typeface="+mn-ea"/>
                <a:cs typeface="+mn-cs"/>
              </a:rPr>
              <a:t>18	       34	      30	       31	</a:t>
            </a:r>
          </a:p>
          <a:p>
            <a:r>
              <a:rPr lang="ru-RU" sz="1200" i="0" kern="1200" baseline="0" dirty="0" smtClean="0">
                <a:solidFill>
                  <a:schemeClr val="tx1"/>
                </a:solidFill>
                <a:latin typeface="+mn-lt"/>
                <a:ea typeface="+mn-ea"/>
                <a:cs typeface="+mn-cs"/>
              </a:rPr>
              <a:t>19	       19	      20	       21	</a:t>
            </a:r>
          </a:p>
          <a:p>
            <a:r>
              <a:rPr lang="ru-RU" sz="1200" i="0" kern="1200" baseline="0" dirty="0" smtClean="0">
                <a:solidFill>
                  <a:schemeClr val="tx1"/>
                </a:solidFill>
                <a:latin typeface="+mn-lt"/>
                <a:ea typeface="+mn-ea"/>
                <a:cs typeface="+mn-cs"/>
              </a:rPr>
              <a:t>20	       23	      22	       25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 двух параллельных измерений из трех указанных по заданию преподавателя.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Задание 5    Определение доли результатов анализа, которые можно считать  верными для принятия решения годной продукции.</a:t>
            </a:r>
          </a:p>
          <a:p>
            <a:r>
              <a:rPr lang="ru-RU" sz="1200" i="0" kern="1200" baseline="0" dirty="0" smtClean="0">
                <a:solidFill>
                  <a:schemeClr val="tx1"/>
                </a:solidFill>
                <a:latin typeface="+mn-lt"/>
                <a:ea typeface="+mn-ea"/>
                <a:cs typeface="+mn-cs"/>
              </a:rPr>
              <a:t>                                                                                                                        Вариант 1  Задано поле допуска массовой концентрации цинка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4,00 и 1,62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2,81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Вариант 2   Задано поле допуска массовой концентрации железа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0,73 и 2,44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1,585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Вариант 3    Задано поле допуска массовой концентрации никеля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4,12 и 2,50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3,31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Вариант 4    Задано поле допуска массовой концентрации кобальта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0,64 и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0,545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Задание 6 Проверка статистических гипотез  в планировании металлургического эксперимента с применением  центрального ортогонального композиционного планирования (Приложение Б).</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  Выполнить регрессионный анализ уравнения регрессии ЦКОП с проверкой гипотез однородности дисперсий функции отклика; значимости коэффициентов регрессионной модели второго порядка; адекватности уравнения по данным планирования </a:t>
            </a:r>
            <a:r>
              <a:rPr lang="ru-RU" sz="1200" i="0" kern="1200" baseline="0" dirty="0" err="1" smtClean="0">
                <a:solidFill>
                  <a:schemeClr val="tx1"/>
                </a:solidFill>
                <a:latin typeface="+mn-lt"/>
                <a:ea typeface="+mn-ea"/>
                <a:cs typeface="+mn-cs"/>
              </a:rPr>
              <a:t>гидроэлектрометаллургического</a:t>
            </a:r>
            <a:r>
              <a:rPr lang="ru-RU" sz="1200" i="0" kern="1200" baseline="0" dirty="0" smtClean="0">
                <a:solidFill>
                  <a:schemeClr val="tx1"/>
                </a:solidFill>
                <a:latin typeface="+mn-lt"/>
                <a:ea typeface="+mn-ea"/>
                <a:cs typeface="+mn-cs"/>
              </a:rPr>
              <a:t> эксперимента (ЦКОП).</a:t>
            </a:r>
          </a:p>
          <a:p>
            <a:r>
              <a:rPr lang="ru-RU" sz="1200" i="0" kern="1200" baseline="0" dirty="0" smtClean="0">
                <a:solidFill>
                  <a:schemeClr val="tx1"/>
                </a:solidFill>
                <a:latin typeface="+mn-lt"/>
                <a:ea typeface="+mn-ea"/>
                <a:cs typeface="+mn-cs"/>
              </a:rPr>
              <a:t>  В лабораторных условиях исследовался электролитический способ извлечения цинка из сернокислых растворов сульфата цинка в присутствии ПАВ (5-аминосилициловой кислоты). Предварительное исследование показало целесообразность замены столярного клея указанной кислотой.</a:t>
            </a:r>
          </a:p>
          <a:p>
            <a:r>
              <a:rPr lang="ru-RU" sz="1200" i="0" kern="1200" baseline="0" dirty="0" smtClean="0">
                <a:solidFill>
                  <a:schemeClr val="tx1"/>
                </a:solidFill>
                <a:latin typeface="+mn-lt"/>
                <a:ea typeface="+mn-ea"/>
                <a:cs typeface="+mn-cs"/>
              </a:rPr>
              <a:t>  При постоянной плотности тока равной 400 А/м</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температуре 35 </a:t>
            </a:r>
            <a:r>
              <a:rPr lang="ru-RU" sz="1200" i="0" kern="1200" baseline="30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С и заданной степени чистоты катодного цинка изучалось влияние двух факторов.</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1.9 - Факторы и интервалы варьирования</a:t>
            </a:r>
          </a:p>
          <a:p>
            <a:endParaRPr lang="ru-RU" sz="1200" i="0" kern="1200" baseline="0" dirty="0" smtClean="0">
              <a:solidFill>
                <a:schemeClr val="tx1"/>
              </a:solidFill>
              <a:latin typeface="+mn-lt"/>
              <a:ea typeface="+mn-ea"/>
              <a:cs typeface="+mn-cs"/>
            </a:endParaRPr>
          </a:p>
          <a:p>
            <a:r>
              <a:rPr lang="hr-HR" sz="1200" i="0" kern="1200" baseline="0" dirty="0" smtClean="0">
                <a:solidFill>
                  <a:schemeClr val="tx1"/>
                </a:solidFill>
                <a:latin typeface="+mn-lt"/>
                <a:ea typeface="+mn-ea"/>
                <a:cs typeface="+mn-cs"/>
              </a:rPr>
              <a:t>переменная </a:t>
            </a:r>
            <a:r>
              <a:rPr lang="hr-HR" sz="1200" i="1" kern="1200" baseline="0" dirty="0" smtClean="0">
                <a:solidFill>
                  <a:schemeClr val="tx1"/>
                </a:solidFill>
                <a:latin typeface="+mn-lt"/>
                <a:ea typeface="+mn-ea"/>
                <a:cs typeface="+mn-cs"/>
              </a:rPr>
              <a:t>u</a:t>
            </a:r>
            <a:r>
              <a:rPr lang="hr-HR" sz="1200" i="0" kern="1200" baseline="0" dirty="0" smtClean="0">
                <a:solidFill>
                  <a:schemeClr val="tx1"/>
                </a:solidFill>
                <a:latin typeface="+mn-lt"/>
                <a:ea typeface="+mn-ea"/>
                <a:cs typeface="+mn-cs"/>
              </a:rPr>
              <a:t> </a:t>
            </a:r>
            <a:r>
              <a:rPr lang="hr-HR" sz="1200" i="0" kern="1200" baseline="-25000" dirty="0" smtClean="0">
                <a:solidFill>
                  <a:schemeClr val="tx1"/>
                </a:solidFill>
                <a:latin typeface="+mn-lt"/>
                <a:ea typeface="+mn-ea"/>
                <a:cs typeface="+mn-cs"/>
              </a:rPr>
              <a:t>i	</a:t>
            </a:r>
            <a:r>
              <a:rPr lang="hr-HR" sz="1200" i="0" kern="1200" baseline="0" dirty="0" smtClean="0">
                <a:solidFill>
                  <a:schemeClr val="tx1"/>
                </a:solidFill>
                <a:latin typeface="+mn-lt"/>
                <a:ea typeface="+mn-ea"/>
                <a:cs typeface="+mn-cs"/>
              </a:rPr>
              <a:t>     u</a:t>
            </a:r>
            <a:r>
              <a:rPr lang="hr-HR" sz="1200" i="0" kern="1200" baseline="-25000" dirty="0" smtClean="0">
                <a:solidFill>
                  <a:schemeClr val="tx1"/>
                </a:solidFill>
                <a:latin typeface="+mn-lt"/>
                <a:ea typeface="+mn-ea"/>
                <a:cs typeface="+mn-cs"/>
              </a:rPr>
              <a:t>io	</a:t>
            </a:r>
            <a:r>
              <a:rPr lang="hr-HR" sz="1200" i="0" kern="1200" baseline="0" dirty="0" smtClean="0">
                <a:solidFill>
                  <a:schemeClr val="tx1"/>
                </a:solidFill>
                <a:latin typeface="+mn-lt"/>
                <a:ea typeface="+mn-ea"/>
                <a:cs typeface="+mn-cs"/>
              </a:rPr>
              <a:t>δ </a:t>
            </a:r>
            <a:r>
              <a:rPr lang="hr-HR" sz="1200" i="0" kern="1200" baseline="-25000" dirty="0" smtClean="0">
                <a:solidFill>
                  <a:schemeClr val="tx1"/>
                </a:solidFill>
                <a:latin typeface="+mn-lt"/>
                <a:ea typeface="+mn-ea"/>
                <a:cs typeface="+mn-cs"/>
              </a:rPr>
              <a:t>i	</a:t>
            </a:r>
          </a:p>
          <a:p>
            <a:r>
              <a:rPr lang="hr-HR" sz="1200" i="0" kern="1200" baseline="0" dirty="0" smtClean="0">
                <a:solidFill>
                  <a:schemeClr val="tx1"/>
                </a:solidFill>
                <a:latin typeface="+mn-lt"/>
                <a:ea typeface="+mn-ea"/>
                <a:cs typeface="+mn-cs"/>
              </a:rPr>
              <a:t>   u</a:t>
            </a:r>
            <a:r>
              <a:rPr lang="hr-HR" sz="1200" i="0" kern="1200" baseline="-25000" dirty="0" smtClean="0">
                <a:solidFill>
                  <a:schemeClr val="tx1"/>
                </a:solidFill>
                <a:latin typeface="+mn-lt"/>
                <a:ea typeface="+mn-ea"/>
                <a:cs typeface="+mn-cs"/>
              </a:rPr>
              <a:t>1</a:t>
            </a:r>
          </a:p>
          <a:p>
            <a:r>
              <a:rPr lang="hr-HR" sz="1200" i="0" kern="1200" baseline="0" dirty="0" smtClean="0">
                <a:solidFill>
                  <a:schemeClr val="tx1"/>
                </a:solidFill>
                <a:latin typeface="+mn-lt"/>
                <a:ea typeface="+mn-ea"/>
                <a:cs typeface="+mn-cs"/>
              </a:rPr>
              <a:t>   u</a:t>
            </a:r>
            <a:r>
              <a:rPr lang="hr-HR" sz="1200" i="0" kern="1200" baseline="-25000" dirty="0" smtClean="0">
                <a:solidFill>
                  <a:schemeClr val="tx1"/>
                </a:solidFill>
                <a:latin typeface="+mn-lt"/>
                <a:ea typeface="+mn-ea"/>
                <a:cs typeface="+mn-cs"/>
              </a:rPr>
              <a:t>2</a:t>
            </a:r>
            <a:r>
              <a:rPr lang="hr-HR" sz="1200" i="0" kern="1200" baseline="0" dirty="0" smtClean="0">
                <a:solidFill>
                  <a:schemeClr val="tx1"/>
                </a:solidFill>
                <a:latin typeface="+mn-lt"/>
                <a:ea typeface="+mn-ea"/>
                <a:cs typeface="+mn-cs"/>
              </a:rPr>
              <a:t>     	125</a:t>
            </a:r>
          </a:p>
          <a:p>
            <a:r>
              <a:rPr lang="hr-HR" sz="1200" i="0" kern="1200" baseline="0" dirty="0" smtClean="0">
                <a:solidFill>
                  <a:schemeClr val="tx1"/>
                </a:solidFill>
                <a:latin typeface="+mn-lt"/>
                <a:ea typeface="+mn-ea"/>
                <a:cs typeface="+mn-cs"/>
              </a:rPr>
              <a:t>5,0	15</a:t>
            </a:r>
          </a:p>
          <a:p>
            <a:r>
              <a:rPr lang="hr-HR" sz="1200" i="0" kern="1200" baseline="0" dirty="0" smtClean="0">
                <a:solidFill>
                  <a:schemeClr val="tx1"/>
                </a:solidFill>
                <a:latin typeface="+mn-lt"/>
                <a:ea typeface="+mn-ea"/>
                <a:cs typeface="+mn-cs"/>
              </a:rPr>
              <a:t>2,0	</a:t>
            </a:r>
          </a:p>
          <a:p>
            <a:r>
              <a:rPr lang="ru-RU" sz="1200" i="0" kern="1200" baseline="0" dirty="0" smtClean="0">
                <a:solidFill>
                  <a:schemeClr val="tx1"/>
                </a:solidFill>
                <a:latin typeface="+mn-lt"/>
                <a:ea typeface="+mn-ea"/>
                <a:cs typeface="+mn-cs"/>
              </a:rPr>
              <a:t>где 	</a:t>
            </a:r>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 массовая концентрация цинка в растворе электролита,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массовая концентрация ПАВ,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a:t>
            </a:r>
          </a:p>
          <a:p>
            <a:r>
              <a:rPr lang="hr-HR" sz="1200" i="0" kern="1200" baseline="0" dirty="0" smtClean="0">
                <a:solidFill>
                  <a:schemeClr val="tx1"/>
                </a:solidFill>
                <a:latin typeface="+mn-lt"/>
                <a:ea typeface="+mn-ea"/>
                <a:cs typeface="+mn-cs"/>
              </a:rPr>
              <a:t>                                                                                                                                            </a:t>
            </a:r>
            <a:r>
              <a:rPr lang="hr-HR" sz="1200" i="1" kern="1200" baseline="0" dirty="0" smtClean="0">
                <a:solidFill>
                  <a:schemeClr val="tx1"/>
                </a:solidFill>
                <a:latin typeface="+mn-lt"/>
                <a:ea typeface="+mn-ea"/>
                <a:cs typeface="+mn-cs"/>
              </a:rPr>
              <a:t>u </a:t>
            </a:r>
            <a:r>
              <a:rPr lang="hr-HR" sz="1200" i="0" kern="1200" baseline="-25000" dirty="0" smtClean="0">
                <a:solidFill>
                  <a:schemeClr val="tx1"/>
                </a:solidFill>
                <a:latin typeface="+mn-lt"/>
                <a:ea typeface="+mn-ea"/>
                <a:cs typeface="+mn-cs"/>
              </a:rPr>
              <a:t>i 0</a:t>
            </a:r>
            <a:r>
              <a:rPr lang="hr-HR" sz="1200" i="0" kern="1200" baseline="0" dirty="0" smtClean="0">
                <a:solidFill>
                  <a:schemeClr val="tx1"/>
                </a:solidFill>
                <a:latin typeface="+mn-lt"/>
                <a:ea typeface="+mn-ea"/>
                <a:cs typeface="+mn-cs"/>
              </a:rPr>
              <a:t> - значение i-го фактора в центре плана;                                                                                δ </a:t>
            </a:r>
            <a:r>
              <a:rPr lang="hr-HR" sz="1200" i="0" kern="1200" baseline="-25000" dirty="0" smtClean="0">
                <a:solidFill>
                  <a:schemeClr val="tx1"/>
                </a:solidFill>
                <a:latin typeface="+mn-lt"/>
                <a:ea typeface="+mn-ea"/>
                <a:cs typeface="+mn-cs"/>
              </a:rPr>
              <a:t>i</a:t>
            </a:r>
            <a:r>
              <a:rPr lang="hr-HR" sz="1200" i="0" kern="1200" baseline="0" dirty="0" smtClean="0">
                <a:solidFill>
                  <a:schemeClr val="tx1"/>
                </a:solidFill>
                <a:latin typeface="+mn-lt"/>
                <a:ea typeface="+mn-ea"/>
                <a:cs typeface="+mn-cs"/>
              </a:rPr>
              <a:t>- интервал  варьирования                                                                                               </a:t>
            </a:r>
            <a:r>
              <a:rPr lang="hr-HR" sz="1200" i="1" kern="1200" baseline="0" dirty="0" smtClean="0">
                <a:solidFill>
                  <a:schemeClr val="tx1"/>
                </a:solidFill>
                <a:latin typeface="+mn-lt"/>
                <a:ea typeface="+mn-ea"/>
                <a:cs typeface="+mn-cs"/>
              </a:rPr>
              <a:t>u </a:t>
            </a:r>
            <a:r>
              <a:rPr lang="hr-HR" sz="1200" i="0" kern="1200" baseline="-25000" dirty="0" smtClean="0">
                <a:solidFill>
                  <a:schemeClr val="tx1"/>
                </a:solidFill>
                <a:latin typeface="+mn-lt"/>
                <a:ea typeface="+mn-ea"/>
                <a:cs typeface="+mn-cs"/>
              </a:rPr>
              <a:t>i</a:t>
            </a:r>
            <a:r>
              <a:rPr lang="hr-HR" sz="1200" i="0" kern="1200" baseline="0" dirty="0" smtClean="0">
                <a:solidFill>
                  <a:schemeClr val="tx1"/>
                </a:solidFill>
                <a:latin typeface="+mn-lt"/>
                <a:ea typeface="+mn-ea"/>
                <a:cs typeface="+mn-cs"/>
              </a:rPr>
              <a:t> - варьируемые факторы.</a:t>
            </a:r>
          </a:p>
          <a:p>
            <a:r>
              <a:rPr lang="ru-RU" sz="1200" i="0" kern="1200" baseline="0" dirty="0" smtClean="0">
                <a:solidFill>
                  <a:schemeClr val="tx1"/>
                </a:solidFill>
                <a:latin typeface="+mn-lt"/>
                <a:ea typeface="+mn-ea"/>
                <a:cs typeface="+mn-cs"/>
              </a:rPr>
              <a:t>Функция отклика – </a:t>
            </a:r>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 выход цинка по току,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Процесс оптимизировать по двум факторам: </a:t>
            </a:r>
          </a:p>
          <a:p>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 массовая концентрация цинка в растворе электролита,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массовая концентрация ПАВ,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при постоянной температуре, 35 </a:t>
            </a:r>
            <a:r>
              <a:rPr lang="ru-RU" sz="1200" i="0" kern="1200" baseline="30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С                                                                                                </a:t>
            </a:r>
          </a:p>
          <a:p>
            <a:pPr lvl="2"/>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Таблица 1.10     Исходные данные для вариантов 01 – 09</a:t>
            </a:r>
            <a:r>
              <a:rPr lang="ru-RU" sz="1200" i="0" kern="1200" baseline="3000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к матрице планирования Приложения Б.</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опыта (</a:t>
            </a:r>
            <a:r>
              <a:rPr lang="ru-RU" sz="1200" i="0" kern="1200" baseline="0" dirty="0" err="1" smtClean="0">
                <a:solidFill>
                  <a:schemeClr val="tx1"/>
                </a:solidFill>
                <a:latin typeface="+mn-lt"/>
                <a:ea typeface="+mn-ea"/>
                <a:cs typeface="+mn-cs"/>
              </a:rPr>
              <a:t>j</a:t>
            </a:r>
            <a:r>
              <a:rPr lang="ru-RU" sz="1200" i="0" kern="1200" baseline="0" dirty="0" smtClean="0">
                <a:solidFill>
                  <a:schemeClr val="tx1"/>
                </a:solidFill>
                <a:latin typeface="+mn-lt"/>
                <a:ea typeface="+mn-ea"/>
                <a:cs typeface="+mn-cs"/>
              </a:rPr>
              <a:t>-строка)	                             выход цинка по току, %									</a:t>
            </a:r>
          </a:p>
          <a:p>
            <a:r>
              <a:rPr lang="ru-RU" sz="1200" i="0" kern="1200" baseline="0" dirty="0" smtClean="0">
                <a:solidFill>
                  <a:schemeClr val="tx1"/>
                </a:solidFill>
                <a:latin typeface="+mn-lt"/>
                <a:ea typeface="+mn-ea"/>
                <a:cs typeface="+mn-cs"/>
              </a:rPr>
              <a:t>	Варианты  01- 03	Варианты   04-06	Варианты  07-09							</a:t>
            </a:r>
          </a:p>
          <a:p>
            <a:r>
              <a:rPr lang="ru-RU" sz="1200" i="0" kern="1200" baseline="0" dirty="0" smtClean="0">
                <a:solidFill>
                  <a:schemeClr val="tx1"/>
                </a:solidFill>
                <a:latin typeface="+mn-lt"/>
                <a:ea typeface="+mn-ea"/>
                <a:cs typeface="+mn-cs"/>
              </a:rPr>
              <a:t>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1j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2j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3j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1j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2j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3j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1j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2j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3j	</a:t>
            </a:r>
          </a:p>
          <a:p>
            <a:r>
              <a:rPr lang="ru-RU" sz="1200" i="0" kern="1200" baseline="0" dirty="0" smtClean="0">
                <a:solidFill>
                  <a:schemeClr val="tx1"/>
                </a:solidFill>
                <a:latin typeface="+mn-lt"/>
                <a:ea typeface="+mn-ea"/>
                <a:cs typeface="+mn-cs"/>
              </a:rPr>
              <a:t>1	78,5	78,8	79,2	78,9	82,1	80,1	81,4	79,8	80,8	</a:t>
            </a:r>
          </a:p>
          <a:p>
            <a:r>
              <a:rPr lang="ru-RU" sz="1200" i="0" kern="1200" baseline="0" dirty="0" smtClean="0">
                <a:solidFill>
                  <a:schemeClr val="tx1"/>
                </a:solidFill>
                <a:latin typeface="+mn-lt"/>
                <a:ea typeface="+mn-ea"/>
                <a:cs typeface="+mn-cs"/>
              </a:rPr>
              <a:t>2	83,2	84,4	82,9	80,0	82,7	81,1	83,3	84,7	84,5	</a:t>
            </a:r>
          </a:p>
          <a:p>
            <a:r>
              <a:rPr lang="ru-RU" sz="1200" i="0" kern="1200" baseline="0" dirty="0" smtClean="0">
                <a:solidFill>
                  <a:schemeClr val="tx1"/>
                </a:solidFill>
                <a:latin typeface="+mn-lt"/>
                <a:ea typeface="+mn-ea"/>
                <a:cs typeface="+mn-cs"/>
              </a:rPr>
              <a:t>3	82,0	82,0	83,1	82,5	82,7	82,4	82,9	83,1	82,2	</a:t>
            </a:r>
          </a:p>
          <a:p>
            <a:r>
              <a:rPr lang="ru-RU" sz="1200" i="0" kern="1200" baseline="0" dirty="0" smtClean="0">
                <a:solidFill>
                  <a:schemeClr val="tx1"/>
                </a:solidFill>
                <a:latin typeface="+mn-lt"/>
                <a:ea typeface="+mn-ea"/>
                <a:cs typeface="+mn-cs"/>
              </a:rPr>
              <a:t>4	87,2	87,7	86,9	87,1	87,2	87,3	87,9	86,8	87,5	</a:t>
            </a:r>
          </a:p>
          <a:p>
            <a:r>
              <a:rPr lang="ru-RU" sz="1200" i="0" kern="1200" baseline="0" dirty="0" smtClean="0">
                <a:solidFill>
                  <a:schemeClr val="tx1"/>
                </a:solidFill>
                <a:latin typeface="+mn-lt"/>
                <a:ea typeface="+mn-ea"/>
                <a:cs typeface="+mn-cs"/>
              </a:rPr>
              <a:t>5	84,3	87,7	87,5	86,3	87,0	86,5	87,2	86,9	87,3	</a:t>
            </a:r>
          </a:p>
          <a:p>
            <a:r>
              <a:rPr lang="ru-RU" sz="1200" i="0" kern="1200" baseline="0" dirty="0" smtClean="0">
                <a:solidFill>
                  <a:schemeClr val="tx1"/>
                </a:solidFill>
                <a:latin typeface="+mn-lt"/>
                <a:ea typeface="+mn-ea"/>
                <a:cs typeface="+mn-cs"/>
              </a:rPr>
              <a:t>6	87,5	88,5	88,1	88,2	88,7	87,9	89,1	88,2	88,6	</a:t>
            </a:r>
          </a:p>
          <a:p>
            <a:r>
              <a:rPr lang="ru-RU" sz="1200" i="0" kern="1200" baseline="0" dirty="0" smtClean="0">
                <a:solidFill>
                  <a:schemeClr val="tx1"/>
                </a:solidFill>
                <a:latin typeface="+mn-lt"/>
                <a:ea typeface="+mn-ea"/>
                <a:cs typeface="+mn-cs"/>
              </a:rPr>
              <a:t>7	87,2	87,6	87,0	87,4	87,6	87,4	87,0	87,5	87,4	</a:t>
            </a:r>
          </a:p>
          <a:p>
            <a:r>
              <a:rPr lang="ru-RU" sz="1200" i="0" kern="1200" baseline="0" dirty="0" smtClean="0">
                <a:solidFill>
                  <a:schemeClr val="tx1"/>
                </a:solidFill>
                <a:latin typeface="+mn-lt"/>
                <a:ea typeface="+mn-ea"/>
                <a:cs typeface="+mn-cs"/>
              </a:rPr>
              <a:t>8	88,0	87,5	89,8	88,9	89,3	89,4	89,7	89,2	90,0	</a:t>
            </a:r>
          </a:p>
          <a:p>
            <a:r>
              <a:rPr lang="ru-RU" sz="1200" i="0" kern="1200" baseline="0" dirty="0" smtClean="0">
                <a:solidFill>
                  <a:schemeClr val="tx1"/>
                </a:solidFill>
                <a:latin typeface="+mn-lt"/>
                <a:ea typeface="+mn-ea"/>
                <a:cs typeface="+mn-cs"/>
              </a:rPr>
              <a:t>9	90,1	90,4	90,0	90,2	89,9	90,3	89,8	90,3	91,2	</a:t>
            </a:r>
          </a:p>
          <a:p>
            <a:pPr lvl="2"/>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**Результаты параллельных опытов приведены по порядку расположенных строк матрицы в таблице 1.10; два параллельных измерения из трех предлагаются  по заданию преподавателя.</a:t>
            </a: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Литература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1 Управление качеством: Учебник для вузов. Под ред. С.Д. </a:t>
            </a:r>
            <a:r>
              <a:rPr lang="ru-RU" sz="1200" i="0" kern="1200" baseline="0" dirty="0" err="1" smtClean="0">
                <a:solidFill>
                  <a:schemeClr val="tx1"/>
                </a:solidFill>
                <a:latin typeface="+mn-lt"/>
                <a:ea typeface="+mn-ea"/>
                <a:cs typeface="+mn-cs"/>
              </a:rPr>
              <a:t>Ильенковой</a:t>
            </a:r>
            <a:r>
              <a:rPr lang="ru-RU" sz="1200" i="0" kern="1200" baseline="0" dirty="0" smtClean="0">
                <a:solidFill>
                  <a:schemeClr val="tx1"/>
                </a:solidFill>
                <a:latin typeface="+mn-lt"/>
                <a:ea typeface="+mn-ea"/>
                <a:cs typeface="+mn-cs"/>
              </a:rPr>
              <a:t> - М.: ЮНИТИ-ДАНА, 2003. – 334 с</a:t>
            </a:r>
          </a:p>
          <a:p>
            <a:r>
              <a:rPr lang="ru-RU" sz="1200" i="0" kern="1200" baseline="0" dirty="0" smtClean="0">
                <a:solidFill>
                  <a:schemeClr val="tx1"/>
                </a:solidFill>
                <a:latin typeface="+mn-lt"/>
                <a:ea typeface="+mn-ea"/>
                <a:cs typeface="+mn-cs"/>
              </a:rPr>
              <a:t>2  </a:t>
            </a:r>
            <a:r>
              <a:rPr lang="ru-RU" sz="1200" i="0" kern="1200" baseline="0" dirty="0" err="1" smtClean="0">
                <a:solidFill>
                  <a:schemeClr val="tx1"/>
                </a:solidFill>
                <a:latin typeface="+mn-lt"/>
                <a:ea typeface="+mn-ea"/>
                <a:cs typeface="+mn-cs"/>
              </a:rPr>
              <a:t>Гиссин</a:t>
            </a:r>
            <a:r>
              <a:rPr lang="ru-RU" sz="1200" i="0" kern="1200" baseline="0" dirty="0" smtClean="0">
                <a:solidFill>
                  <a:schemeClr val="tx1"/>
                </a:solidFill>
                <a:latin typeface="+mn-lt"/>
                <a:ea typeface="+mn-ea"/>
                <a:cs typeface="+mn-cs"/>
              </a:rPr>
              <a:t> В.И. Управление качеством продукции: Учебное пособие. Ростов н/</a:t>
            </a:r>
            <a:r>
              <a:rPr lang="ru-RU" sz="1200" i="0" kern="1200" baseline="0" dirty="0" err="1" smtClean="0">
                <a:solidFill>
                  <a:schemeClr val="tx1"/>
                </a:solidFill>
                <a:latin typeface="+mn-lt"/>
                <a:ea typeface="+mn-ea"/>
                <a:cs typeface="+mn-cs"/>
              </a:rPr>
              <a:t>Д,Феникс</a:t>
            </a:r>
            <a:r>
              <a:rPr lang="ru-RU" sz="1200" i="0" kern="1200" baseline="0" dirty="0" smtClean="0">
                <a:solidFill>
                  <a:schemeClr val="tx1"/>
                </a:solidFill>
                <a:latin typeface="+mn-lt"/>
                <a:ea typeface="+mn-ea"/>
                <a:cs typeface="+mn-cs"/>
              </a:rPr>
              <a:t>, 2000.-256 с.</a:t>
            </a:r>
          </a:p>
          <a:p>
            <a:r>
              <a:rPr lang="ru-RU" sz="1200" i="0" kern="1200" baseline="0" dirty="0" smtClean="0">
                <a:solidFill>
                  <a:schemeClr val="tx1"/>
                </a:solidFill>
                <a:latin typeface="+mn-lt"/>
                <a:ea typeface="+mn-ea"/>
                <a:cs typeface="+mn-cs"/>
              </a:rPr>
              <a:t>3  </a:t>
            </a:r>
            <a:r>
              <a:rPr lang="ru-RU" sz="1200" i="0" kern="1200" baseline="0" dirty="0" err="1" smtClean="0">
                <a:solidFill>
                  <a:schemeClr val="tx1"/>
                </a:solidFill>
                <a:latin typeface="+mn-lt"/>
                <a:ea typeface="+mn-ea"/>
                <a:cs typeface="+mn-cs"/>
              </a:rPr>
              <a:t>Ноулер</a:t>
            </a:r>
            <a:r>
              <a:rPr lang="ru-RU" sz="1200" i="0" kern="1200" baseline="0" dirty="0" smtClean="0">
                <a:solidFill>
                  <a:schemeClr val="tx1"/>
                </a:solidFill>
                <a:latin typeface="+mn-lt"/>
                <a:ea typeface="+mn-ea"/>
                <a:cs typeface="+mn-cs"/>
              </a:rPr>
              <a:t> Л. И др. Статистические методы контроля качества продукции. М.: Изд-во стандартов, 1989.- 96 с.</a:t>
            </a:r>
          </a:p>
          <a:p>
            <a:r>
              <a:rPr lang="ru-RU" sz="1200" i="0" kern="1200" baseline="0" dirty="0" smtClean="0">
                <a:solidFill>
                  <a:schemeClr val="tx1"/>
                </a:solidFill>
                <a:latin typeface="+mn-lt"/>
                <a:ea typeface="+mn-ea"/>
                <a:cs typeface="+mn-cs"/>
              </a:rPr>
              <a:t>4 </a:t>
            </a:r>
            <a:r>
              <a:rPr lang="ru-RU" sz="1200" i="0" kern="1200" baseline="0" dirty="0" err="1" smtClean="0">
                <a:solidFill>
                  <a:schemeClr val="tx1"/>
                </a:solidFill>
                <a:latin typeface="+mn-lt"/>
                <a:ea typeface="+mn-ea"/>
                <a:cs typeface="+mn-cs"/>
              </a:rPr>
              <a:t>Исикава</a:t>
            </a:r>
            <a:r>
              <a:rPr lang="ru-RU" sz="1200" i="0" kern="1200" baseline="0" dirty="0" smtClean="0">
                <a:solidFill>
                  <a:schemeClr val="tx1"/>
                </a:solidFill>
                <a:latin typeface="+mn-lt"/>
                <a:ea typeface="+mn-ea"/>
                <a:cs typeface="+mn-cs"/>
              </a:rPr>
              <a:t> К. Японские методы управления качеством. М.: Экономика, 1988.</a:t>
            </a:r>
          </a:p>
          <a:p>
            <a:r>
              <a:rPr lang="ru-RU" sz="1200" i="0" kern="1200" baseline="0" dirty="0" smtClean="0">
                <a:solidFill>
                  <a:schemeClr val="tx1"/>
                </a:solidFill>
                <a:latin typeface="+mn-lt"/>
                <a:ea typeface="+mn-ea"/>
                <a:cs typeface="+mn-cs"/>
              </a:rPr>
              <a:t>5 </a:t>
            </a:r>
            <a:r>
              <a:rPr lang="ru-RU" sz="1200" i="0" kern="1200" baseline="0" dirty="0" err="1" smtClean="0">
                <a:solidFill>
                  <a:schemeClr val="tx1"/>
                </a:solidFill>
                <a:latin typeface="+mn-lt"/>
                <a:ea typeface="+mn-ea"/>
                <a:cs typeface="+mn-cs"/>
              </a:rPr>
              <a:t>Гличев</a:t>
            </a:r>
            <a:r>
              <a:rPr lang="ru-RU" sz="1200" i="0" kern="1200" baseline="0" dirty="0" smtClean="0">
                <a:solidFill>
                  <a:schemeClr val="tx1"/>
                </a:solidFill>
                <a:latin typeface="+mn-lt"/>
                <a:ea typeface="+mn-ea"/>
                <a:cs typeface="+mn-cs"/>
              </a:rPr>
              <a:t> А.В., Круглов М.И. Управление качеством продукции.- М.: экономика, 1979.</a:t>
            </a:r>
          </a:p>
          <a:p>
            <a:r>
              <a:rPr lang="ru-RU" sz="1200" i="0" kern="1200" baseline="0" dirty="0" smtClean="0">
                <a:solidFill>
                  <a:schemeClr val="tx1"/>
                </a:solidFill>
                <a:latin typeface="+mn-lt"/>
                <a:ea typeface="+mn-ea"/>
                <a:cs typeface="+mn-cs"/>
              </a:rPr>
              <a:t>6 Богатырев А.А., Филиппов Ю.Д. Стандартизация статистических методов управления качеством. М.: Изд-во стандартов, 1989.- 121 с.</a:t>
            </a:r>
          </a:p>
          <a:p>
            <a:r>
              <a:rPr lang="ru-RU" sz="1200" i="0" kern="1200" baseline="0" dirty="0" smtClean="0">
                <a:solidFill>
                  <a:schemeClr val="tx1"/>
                </a:solidFill>
                <a:latin typeface="+mn-lt"/>
                <a:ea typeface="+mn-ea"/>
                <a:cs typeface="+mn-cs"/>
              </a:rPr>
              <a:t>7 </a:t>
            </a:r>
            <a:r>
              <a:rPr lang="ru-RU" sz="1200" i="0" kern="1200" baseline="0" dirty="0" err="1" smtClean="0">
                <a:solidFill>
                  <a:schemeClr val="tx1"/>
                </a:solidFill>
                <a:latin typeface="+mn-lt"/>
                <a:ea typeface="+mn-ea"/>
                <a:cs typeface="+mn-cs"/>
              </a:rPr>
              <a:t>Агарков</a:t>
            </a:r>
            <a:r>
              <a:rPr lang="ru-RU" sz="1200" i="0" kern="1200" baseline="0" dirty="0" smtClean="0">
                <a:solidFill>
                  <a:schemeClr val="tx1"/>
                </a:solidFill>
                <a:latin typeface="+mn-lt"/>
                <a:ea typeface="+mn-ea"/>
                <a:cs typeface="+mn-cs"/>
              </a:rPr>
              <a:t> А.П. Управление качеством. Учебное пособие. - М.: Издательско-торговая корпорация «Дашков и К0», 2006.-218 с.</a:t>
            </a:r>
          </a:p>
          <a:p>
            <a:r>
              <a:rPr lang="ru-RU" sz="1200" i="0" kern="1200" baseline="0" dirty="0" smtClean="0">
                <a:solidFill>
                  <a:schemeClr val="tx1"/>
                </a:solidFill>
                <a:latin typeface="+mn-lt"/>
                <a:ea typeface="+mn-ea"/>
                <a:cs typeface="+mn-cs"/>
              </a:rPr>
              <a:t>8 </a:t>
            </a:r>
            <a:r>
              <a:rPr lang="ru-RU" sz="1200" i="0" kern="1200" baseline="0" dirty="0" err="1" smtClean="0">
                <a:solidFill>
                  <a:schemeClr val="tx1"/>
                </a:solidFill>
                <a:latin typeface="+mn-lt"/>
                <a:ea typeface="+mn-ea"/>
                <a:cs typeface="+mn-cs"/>
              </a:rPr>
              <a:t>Басовский</a:t>
            </a:r>
            <a:r>
              <a:rPr lang="ru-RU" sz="1200" i="0" kern="1200" baseline="0" dirty="0" smtClean="0">
                <a:solidFill>
                  <a:schemeClr val="tx1"/>
                </a:solidFill>
                <a:latin typeface="+mn-lt"/>
                <a:ea typeface="+mn-ea"/>
                <a:cs typeface="+mn-cs"/>
              </a:rPr>
              <a:t> Л.Е., Протасьев В.Б. Управление качеством. - М.: ИНФРА-М, 2002.</a:t>
            </a:r>
          </a:p>
          <a:p>
            <a:r>
              <a:rPr lang="ru-RU" sz="1200" i="0" kern="1200" baseline="0" dirty="0" smtClean="0">
                <a:solidFill>
                  <a:schemeClr val="tx1"/>
                </a:solidFill>
                <a:latin typeface="+mn-lt"/>
                <a:ea typeface="+mn-ea"/>
                <a:cs typeface="+mn-cs"/>
              </a:rPr>
              <a:t>9 </a:t>
            </a:r>
            <a:r>
              <a:rPr lang="ru-RU" sz="1200" i="0" kern="1200" baseline="0" dirty="0" err="1" smtClean="0">
                <a:solidFill>
                  <a:schemeClr val="tx1"/>
                </a:solidFill>
                <a:latin typeface="+mn-lt"/>
                <a:ea typeface="+mn-ea"/>
                <a:cs typeface="+mn-cs"/>
              </a:rPr>
              <a:t>Мазур</a:t>
            </a:r>
            <a:r>
              <a:rPr lang="ru-RU" sz="1200" i="0" kern="1200" baseline="0" dirty="0" smtClean="0">
                <a:solidFill>
                  <a:schemeClr val="tx1"/>
                </a:solidFill>
                <a:latin typeface="+mn-lt"/>
                <a:ea typeface="+mn-ea"/>
                <a:cs typeface="+mn-cs"/>
              </a:rPr>
              <a:t> И.И., Шапиро В.Д. Управление качеством. - М.: Омега 2005.</a:t>
            </a:r>
          </a:p>
          <a:p>
            <a:r>
              <a:rPr lang="ru-RU" sz="1200" i="0" kern="1200" baseline="0" dirty="0" smtClean="0">
                <a:solidFill>
                  <a:schemeClr val="tx1"/>
                </a:solidFill>
                <a:latin typeface="+mn-lt"/>
                <a:ea typeface="+mn-ea"/>
                <a:cs typeface="+mn-cs"/>
              </a:rPr>
              <a:t>10 Мишин В.М. Управление качеством. - М.: ЮНИТИ-ДАНА,  2000</a:t>
            </a:r>
          </a:p>
          <a:p>
            <a:r>
              <a:rPr lang="ru-RU" sz="1200" i="0" kern="1200" baseline="0" dirty="0" smtClean="0">
                <a:solidFill>
                  <a:schemeClr val="tx1"/>
                </a:solidFill>
                <a:latin typeface="+mn-lt"/>
                <a:ea typeface="+mn-ea"/>
                <a:cs typeface="+mn-cs"/>
              </a:rPr>
              <a:t>11 ГОСТ 18242-72. Статистический приемочный контроль по альтернативному признаку. Планы контроля.</a:t>
            </a:r>
          </a:p>
          <a:p>
            <a:r>
              <a:rPr lang="ru-RU" sz="1200" i="0" kern="1200" baseline="0" dirty="0" smtClean="0">
                <a:solidFill>
                  <a:schemeClr val="tx1"/>
                </a:solidFill>
                <a:latin typeface="+mn-lt"/>
                <a:ea typeface="+mn-ea"/>
                <a:cs typeface="+mn-cs"/>
              </a:rPr>
              <a:t>12 ГОСТ 20736-75. Статистический приемочный контроль по количественному признаку. Планы контроля.</a:t>
            </a:r>
          </a:p>
          <a:p>
            <a:r>
              <a:rPr lang="ru-RU" sz="1200" i="0" kern="1200" baseline="0" dirty="0" smtClean="0">
                <a:solidFill>
                  <a:schemeClr val="tx1"/>
                </a:solidFill>
                <a:latin typeface="+mn-lt"/>
                <a:ea typeface="+mn-ea"/>
                <a:cs typeface="+mn-cs"/>
              </a:rPr>
              <a:t>13 РД 50-605-86. Методические указания по применению стандартов на статистические приемочный контроль. – М.: Изд-во стандартов, 1986.</a:t>
            </a:r>
          </a:p>
          <a:p>
            <a:r>
              <a:rPr lang="ru-RU" sz="1200" i="0" kern="1200" baseline="0" dirty="0" smtClean="0">
                <a:solidFill>
                  <a:schemeClr val="tx1"/>
                </a:solidFill>
                <a:latin typeface="+mn-lt"/>
                <a:ea typeface="+mn-ea"/>
                <a:cs typeface="+mn-cs"/>
              </a:rPr>
              <a:t>14 Р 50-601-19-91. Рекомендации. Применение статистических методов регулирования технологических процессов. .– М.: Изд-во стандартов, 1992</a:t>
            </a:r>
          </a:p>
          <a:p>
            <a:r>
              <a:rPr lang="ru-RU" sz="1200" i="0" kern="1200" baseline="0" dirty="0" smtClean="0">
                <a:solidFill>
                  <a:schemeClr val="tx1"/>
                </a:solidFill>
                <a:latin typeface="+mn-lt"/>
                <a:ea typeface="+mn-ea"/>
                <a:cs typeface="+mn-cs"/>
              </a:rPr>
              <a:t>15 Мельниченко А.С. Статистический анализ в металлургии и материаловедении. М.: </a:t>
            </a:r>
            <a:r>
              <a:rPr lang="ru-RU" sz="1200" i="0" kern="1200" baseline="0" dirty="0" err="1" smtClean="0">
                <a:solidFill>
                  <a:schemeClr val="tx1"/>
                </a:solidFill>
                <a:latin typeface="+mn-lt"/>
                <a:ea typeface="+mn-ea"/>
                <a:cs typeface="+mn-cs"/>
              </a:rPr>
              <a:t>МИСиС</a:t>
            </a:r>
            <a:r>
              <a:rPr lang="ru-RU" sz="1200" i="0" kern="1200" baseline="0" dirty="0" smtClean="0">
                <a:solidFill>
                  <a:schemeClr val="tx1"/>
                </a:solidFill>
                <a:latin typeface="+mn-lt"/>
                <a:ea typeface="+mn-ea"/>
                <a:cs typeface="+mn-cs"/>
              </a:rPr>
              <a:t>, 2009.-268с.                                                                                                                             16 Статистические методы повышения качества / под ред. </a:t>
            </a:r>
            <a:r>
              <a:rPr lang="ru-RU" sz="1200" i="0" kern="1200" baseline="0" dirty="0" err="1" smtClean="0">
                <a:solidFill>
                  <a:schemeClr val="tx1"/>
                </a:solidFill>
                <a:latin typeface="+mn-lt"/>
                <a:ea typeface="+mn-ea"/>
                <a:cs typeface="+mn-cs"/>
              </a:rPr>
              <a:t>Х.Кумэ</a:t>
            </a:r>
            <a:r>
              <a:rPr lang="ru-RU" sz="1200" i="0" kern="1200" baseline="0" dirty="0" smtClean="0">
                <a:solidFill>
                  <a:schemeClr val="tx1"/>
                </a:solidFill>
                <a:latin typeface="+mn-lt"/>
                <a:ea typeface="+mn-ea"/>
                <a:cs typeface="+mn-cs"/>
              </a:rPr>
              <a:t>. – М.: Финансы и статистика, 1990.</a:t>
            </a:r>
          </a:p>
          <a:p>
            <a:r>
              <a:rPr lang="ru-RU" sz="1200" i="0" kern="1200" baseline="0" dirty="0" smtClean="0">
                <a:solidFill>
                  <a:schemeClr val="tx1"/>
                </a:solidFill>
                <a:latin typeface="+mn-lt"/>
                <a:ea typeface="+mn-ea"/>
                <a:cs typeface="+mn-cs"/>
              </a:rPr>
              <a:t>17 Ефимов В.В. Статистические методы в управлении качеством продукции.  Учебное пособие.- М.: КНОРУС, 2006.- 240 с.</a:t>
            </a:r>
          </a:p>
          <a:p>
            <a:r>
              <a:rPr lang="ru-RU" sz="1200" i="0" kern="1200" baseline="0" dirty="0" smtClean="0">
                <a:solidFill>
                  <a:schemeClr val="tx1"/>
                </a:solidFill>
                <a:latin typeface="+mn-lt"/>
                <a:ea typeface="+mn-ea"/>
                <a:cs typeface="+mn-cs"/>
              </a:rPr>
              <a:t>18 </a:t>
            </a:r>
            <a:r>
              <a:rPr lang="ru-RU" sz="1200" i="0" kern="1200" baseline="0" dirty="0" err="1" smtClean="0">
                <a:solidFill>
                  <a:schemeClr val="tx1"/>
                </a:solidFill>
                <a:latin typeface="+mn-lt"/>
                <a:ea typeface="+mn-ea"/>
                <a:cs typeface="+mn-cs"/>
              </a:rPr>
              <a:t>Мхитарян</a:t>
            </a:r>
            <a:r>
              <a:rPr lang="ru-RU" sz="1200" i="0" kern="1200" baseline="0" dirty="0" smtClean="0">
                <a:solidFill>
                  <a:schemeClr val="tx1"/>
                </a:solidFill>
                <a:latin typeface="+mn-lt"/>
                <a:ea typeface="+mn-ea"/>
                <a:cs typeface="+mn-cs"/>
              </a:rPr>
              <a:t> В.С. Статистические методы в управлении качеством </a:t>
            </a:r>
            <a:r>
              <a:rPr lang="ru-RU" sz="1200" i="0" kern="1200" baseline="0" dirty="0" err="1" smtClean="0">
                <a:solidFill>
                  <a:schemeClr val="tx1"/>
                </a:solidFill>
                <a:latin typeface="+mn-lt"/>
                <a:ea typeface="+mn-ea"/>
                <a:cs typeface="+mn-cs"/>
              </a:rPr>
              <a:t>продукции.М</a:t>
            </a:r>
            <a:r>
              <a:rPr lang="ru-RU" sz="1200" i="0" kern="1200" baseline="0" dirty="0" smtClean="0">
                <a:solidFill>
                  <a:schemeClr val="tx1"/>
                </a:solidFill>
                <a:latin typeface="+mn-lt"/>
                <a:ea typeface="+mn-ea"/>
                <a:cs typeface="+mn-cs"/>
              </a:rPr>
              <a:t>.: «Финансы и статистика», 1982</a:t>
            </a:r>
          </a:p>
          <a:p>
            <a:r>
              <a:rPr lang="ru-RU" sz="1200" i="0" kern="1200" baseline="0" dirty="0" smtClean="0">
                <a:solidFill>
                  <a:schemeClr val="tx1"/>
                </a:solidFill>
                <a:latin typeface="+mn-lt"/>
                <a:ea typeface="+mn-ea"/>
                <a:cs typeface="+mn-cs"/>
              </a:rPr>
              <a:t>19 Богатырев А.А., Филиппов Ю.Д. Стандартизация статистических методов управления качеством. М.: Изд-во стандартов, 1989.- 121 с.</a:t>
            </a:r>
          </a:p>
          <a:p>
            <a:r>
              <a:rPr lang="ru-RU" sz="1200" i="0" kern="1200" baseline="0" dirty="0" smtClean="0">
                <a:solidFill>
                  <a:schemeClr val="tx1"/>
                </a:solidFill>
                <a:latin typeface="+mn-lt"/>
                <a:ea typeface="+mn-ea"/>
                <a:cs typeface="+mn-cs"/>
              </a:rPr>
              <a:t>20 РД 50-605-86. Методические указания по применению стандартов на статистические приемочный контроль. – М.: Изд-во стандартов, 1986.</a:t>
            </a:r>
          </a:p>
          <a:p>
            <a:r>
              <a:rPr lang="ru-RU" sz="1200" i="0" kern="1200" baseline="0" dirty="0" smtClean="0">
                <a:solidFill>
                  <a:schemeClr val="tx1"/>
                </a:solidFill>
                <a:latin typeface="+mn-lt"/>
                <a:ea typeface="+mn-ea"/>
                <a:cs typeface="+mn-cs"/>
              </a:rPr>
              <a:t>21 Р 50-601-19-91. Рекомендации. Применение статистических методов регулирования технологических процессов.– М.: Изд-во стандартов, 1992.</a:t>
            </a:r>
          </a:p>
          <a:p>
            <a:r>
              <a:rPr lang="ru-RU" sz="1200" i="0" kern="1200" baseline="0" dirty="0" smtClean="0">
                <a:solidFill>
                  <a:schemeClr val="tx1"/>
                </a:solidFill>
                <a:latin typeface="+mn-lt"/>
                <a:ea typeface="+mn-ea"/>
                <a:cs typeface="+mn-cs"/>
              </a:rPr>
              <a:t>22 Статистические методы повышения качества / под ред. </a:t>
            </a:r>
            <a:r>
              <a:rPr lang="ru-RU" sz="1200" i="0" kern="1200" baseline="0" dirty="0" err="1" smtClean="0">
                <a:solidFill>
                  <a:schemeClr val="tx1"/>
                </a:solidFill>
                <a:latin typeface="+mn-lt"/>
                <a:ea typeface="+mn-ea"/>
                <a:cs typeface="+mn-cs"/>
              </a:rPr>
              <a:t>Х.Кумэ</a:t>
            </a:r>
            <a:r>
              <a:rPr lang="ru-RU" sz="1200" i="0" kern="1200" baseline="0" dirty="0" smtClean="0">
                <a:solidFill>
                  <a:schemeClr val="tx1"/>
                </a:solidFill>
                <a:latin typeface="+mn-lt"/>
                <a:ea typeface="+mn-ea"/>
                <a:cs typeface="+mn-cs"/>
              </a:rPr>
              <a:t>.–М.: Финансы и статистика, 1990. 126с.</a:t>
            </a:r>
          </a:p>
          <a:p>
            <a:r>
              <a:rPr lang="ru-RU" sz="1200" i="0" kern="1200" baseline="0" dirty="0" smtClean="0">
                <a:solidFill>
                  <a:schemeClr val="tx1"/>
                </a:solidFill>
                <a:latin typeface="+mn-lt"/>
                <a:ea typeface="+mn-ea"/>
                <a:cs typeface="+mn-cs"/>
              </a:rPr>
              <a:t>23 Ефимов В.В. Статистические методы в управлении качеством продукции. Учебное пособие.- М.: КНОРУС, 2006.- 240 с.</a:t>
            </a:r>
          </a:p>
          <a:p>
            <a:r>
              <a:rPr lang="ru-RU" sz="1200" i="0" kern="1200" baseline="0" dirty="0" smtClean="0">
                <a:solidFill>
                  <a:schemeClr val="tx1"/>
                </a:solidFill>
                <a:latin typeface="+mn-lt"/>
                <a:ea typeface="+mn-ea"/>
                <a:cs typeface="+mn-cs"/>
              </a:rPr>
              <a:t>24 </a:t>
            </a:r>
            <a:r>
              <a:rPr lang="ru-RU" sz="1200" i="0" kern="1200" baseline="0" dirty="0" err="1" smtClean="0">
                <a:solidFill>
                  <a:schemeClr val="tx1"/>
                </a:solidFill>
                <a:latin typeface="+mn-lt"/>
                <a:ea typeface="+mn-ea"/>
                <a:cs typeface="+mn-cs"/>
              </a:rPr>
              <a:t>Умарова</a:t>
            </a:r>
            <a:r>
              <a:rPr lang="ru-RU" sz="1200" i="0" kern="1200" baseline="0" dirty="0" smtClean="0">
                <a:solidFill>
                  <a:schemeClr val="tx1"/>
                </a:solidFill>
                <a:latin typeface="+mn-lt"/>
                <a:ea typeface="+mn-ea"/>
                <a:cs typeface="+mn-cs"/>
              </a:rPr>
              <a:t> Т.А. Статистические методы управления качеством. МУ по выполнению СРМП и СРМ. Усть-Каменогорск: ВКГТУ, 2009 – 56с.</a:t>
            </a:r>
          </a:p>
          <a:p>
            <a:r>
              <a:rPr lang="ru-RU" sz="1200" i="0" kern="1200" baseline="0" dirty="0" smtClean="0">
                <a:solidFill>
                  <a:schemeClr val="tx1"/>
                </a:solidFill>
                <a:latin typeface="+mn-lt"/>
                <a:ea typeface="+mn-ea"/>
                <a:cs typeface="+mn-cs"/>
              </a:rPr>
              <a:t>25 Реутова Г.А., </a:t>
            </a:r>
            <a:r>
              <a:rPr lang="ru-RU" sz="1200" i="0" kern="1200" baseline="0" dirty="0" err="1" smtClean="0">
                <a:solidFill>
                  <a:schemeClr val="tx1"/>
                </a:solidFill>
                <a:latin typeface="+mn-lt"/>
                <a:ea typeface="+mn-ea"/>
                <a:cs typeface="+mn-cs"/>
              </a:rPr>
              <a:t>Умарова</a:t>
            </a:r>
            <a:r>
              <a:rPr lang="ru-RU" sz="1200" i="0" kern="1200" baseline="0" dirty="0" smtClean="0">
                <a:solidFill>
                  <a:schemeClr val="tx1"/>
                </a:solidFill>
                <a:latin typeface="+mn-lt"/>
                <a:ea typeface="+mn-ea"/>
                <a:cs typeface="+mn-cs"/>
              </a:rPr>
              <a:t> Т.А. Стандартизация, сертификация и технические измерения. МУ по выполнению лабораторных работ. Усть-Каменогорск: ВКГТУ, 2009.– 68с.</a:t>
            </a:r>
          </a:p>
          <a:p>
            <a:r>
              <a:rPr lang="ru-RU" sz="1200" i="0" kern="1200" baseline="0" dirty="0" smtClean="0">
                <a:solidFill>
                  <a:schemeClr val="tx1"/>
                </a:solidFill>
                <a:latin typeface="+mn-lt"/>
                <a:ea typeface="+mn-ea"/>
                <a:cs typeface="+mn-cs"/>
              </a:rPr>
              <a:t>26 </a:t>
            </a:r>
            <a:r>
              <a:rPr lang="ru-RU" sz="1200" i="0" kern="1200" baseline="0" dirty="0" err="1" smtClean="0">
                <a:solidFill>
                  <a:schemeClr val="tx1"/>
                </a:solidFill>
                <a:latin typeface="+mn-lt"/>
                <a:ea typeface="+mn-ea"/>
                <a:cs typeface="+mn-cs"/>
              </a:rPr>
              <a:t>Космуханбетов</a:t>
            </a:r>
            <a:r>
              <a:rPr lang="ru-RU" sz="1200" i="0" kern="1200" baseline="0" dirty="0" smtClean="0">
                <a:solidFill>
                  <a:schemeClr val="tx1"/>
                </a:solidFill>
                <a:latin typeface="+mn-lt"/>
                <a:ea typeface="+mn-ea"/>
                <a:cs typeface="+mn-cs"/>
              </a:rPr>
              <a:t> А.Р. </a:t>
            </a:r>
            <a:r>
              <a:rPr lang="ru-RU" sz="1200" i="0" kern="1200" baseline="0" dirty="0" err="1" smtClean="0">
                <a:solidFill>
                  <a:schemeClr val="tx1"/>
                </a:solidFill>
                <a:latin typeface="+mn-lt"/>
                <a:ea typeface="+mn-ea"/>
                <a:cs typeface="+mn-cs"/>
              </a:rPr>
              <a:t>Полуаромышленные</a:t>
            </a:r>
            <a:r>
              <a:rPr lang="ru-RU" sz="1200" i="0" kern="1200" baseline="0" dirty="0" smtClean="0">
                <a:solidFill>
                  <a:schemeClr val="tx1"/>
                </a:solidFill>
                <a:latin typeface="+mn-lt"/>
                <a:ea typeface="+mn-ea"/>
                <a:cs typeface="+mn-cs"/>
              </a:rPr>
              <a:t> испытания комбинированной       технологии переработки золотосодержащей сульфидной руды месторождения «АСИ» (КНР) с предварительным электрохимическим окислением сульфидной руды и </a:t>
            </a:r>
            <a:r>
              <a:rPr lang="ru-RU" sz="1200" i="0" kern="1200" baseline="0" dirty="0" err="1" smtClean="0">
                <a:solidFill>
                  <a:schemeClr val="tx1"/>
                </a:solidFill>
                <a:latin typeface="+mn-lt"/>
                <a:ea typeface="+mn-ea"/>
                <a:cs typeface="+mn-cs"/>
              </a:rPr>
              <a:t>цианидным</a:t>
            </a:r>
            <a:r>
              <a:rPr lang="ru-RU" sz="1200" i="0" kern="1200" baseline="0" dirty="0" smtClean="0">
                <a:solidFill>
                  <a:schemeClr val="tx1"/>
                </a:solidFill>
                <a:latin typeface="+mn-lt"/>
                <a:ea typeface="+mn-ea"/>
                <a:cs typeface="+mn-cs"/>
              </a:rPr>
              <a:t> выщелачиванием золота / </a:t>
            </a:r>
            <a:r>
              <a:rPr lang="ru-RU" sz="1200" i="0" kern="1200" baseline="0" dirty="0" err="1" smtClean="0">
                <a:solidFill>
                  <a:schemeClr val="tx1"/>
                </a:solidFill>
                <a:latin typeface="+mn-lt"/>
                <a:ea typeface="+mn-ea"/>
                <a:cs typeface="+mn-cs"/>
              </a:rPr>
              <a:t>Космуханбетов</a:t>
            </a:r>
            <a:r>
              <a:rPr lang="ru-RU" sz="1200" i="0" kern="1200" baseline="0" dirty="0" smtClean="0">
                <a:solidFill>
                  <a:schemeClr val="tx1"/>
                </a:solidFill>
                <a:latin typeface="+mn-lt"/>
                <a:ea typeface="+mn-ea"/>
                <a:cs typeface="+mn-cs"/>
              </a:rPr>
              <a:t> А.Р, </a:t>
            </a:r>
            <a:r>
              <a:rPr lang="ru-RU" sz="1200" i="0" kern="1200" baseline="0" dirty="0" err="1" smtClean="0">
                <a:solidFill>
                  <a:schemeClr val="tx1"/>
                </a:solidFill>
                <a:latin typeface="+mn-lt"/>
                <a:ea typeface="+mn-ea"/>
                <a:cs typeface="+mn-cs"/>
              </a:rPr>
              <a:t>Клец</a:t>
            </a:r>
            <a:r>
              <a:rPr lang="ru-RU" sz="1200" i="0" kern="1200" baseline="0" dirty="0" smtClean="0">
                <a:solidFill>
                  <a:schemeClr val="tx1"/>
                </a:solidFill>
                <a:latin typeface="+mn-lt"/>
                <a:ea typeface="+mn-ea"/>
                <a:cs typeface="+mn-cs"/>
              </a:rPr>
              <a:t> А.Н., </a:t>
            </a:r>
            <a:r>
              <a:rPr lang="ru-RU" sz="1200" i="0" kern="1200" baseline="0" dirty="0" err="1" smtClean="0">
                <a:solidFill>
                  <a:schemeClr val="tx1"/>
                </a:solidFill>
                <a:latin typeface="+mn-lt"/>
                <a:ea typeface="+mn-ea"/>
                <a:cs typeface="+mn-cs"/>
              </a:rPr>
              <a:t>Болотова</a:t>
            </a:r>
            <a:r>
              <a:rPr lang="ru-RU" sz="1200" i="0" kern="1200" baseline="0" dirty="0" smtClean="0">
                <a:solidFill>
                  <a:schemeClr val="tx1"/>
                </a:solidFill>
                <a:latin typeface="+mn-lt"/>
                <a:ea typeface="+mn-ea"/>
                <a:cs typeface="+mn-cs"/>
              </a:rPr>
              <a:t> Е.П. и др. // Инновационные разработки в горно-металлургической отрасли: Материалы VI Международной конференции </a:t>
            </a:r>
            <a:r>
              <a:rPr lang="ru-RU" sz="1200" i="0" kern="1200" baseline="0" dirty="0" err="1" smtClean="0">
                <a:solidFill>
                  <a:schemeClr val="tx1"/>
                </a:solidFill>
                <a:latin typeface="+mn-lt"/>
                <a:ea typeface="+mn-ea"/>
                <a:cs typeface="+mn-cs"/>
              </a:rPr>
              <a:t>ВНИИцветмет</a:t>
            </a:r>
            <a:r>
              <a:rPr lang="ru-RU" sz="1200" i="0" kern="1200" baseline="0" dirty="0" smtClean="0">
                <a:solidFill>
                  <a:schemeClr val="tx1"/>
                </a:solidFill>
                <a:latin typeface="+mn-lt"/>
                <a:ea typeface="+mn-ea"/>
                <a:cs typeface="+mn-cs"/>
              </a:rPr>
              <a:t>, -Усть-Каменогорск, 2011. – С.171-173.</a:t>
            </a:r>
          </a:p>
          <a:p>
            <a:r>
              <a:rPr lang="ru-RU" sz="1200" i="0" kern="1200" baseline="0" dirty="0" smtClean="0">
                <a:solidFill>
                  <a:schemeClr val="tx1"/>
                </a:solidFill>
                <a:latin typeface="+mn-lt"/>
                <a:ea typeface="+mn-ea"/>
                <a:cs typeface="+mn-cs"/>
              </a:rPr>
              <a:t>27 </a:t>
            </a:r>
            <a:r>
              <a:rPr lang="ru-RU" sz="1200" i="0" kern="1200" baseline="0" dirty="0" err="1" smtClean="0">
                <a:solidFill>
                  <a:schemeClr val="tx1"/>
                </a:solidFill>
                <a:latin typeface="+mn-lt"/>
                <a:ea typeface="+mn-ea"/>
                <a:cs typeface="+mn-cs"/>
              </a:rPr>
              <a:t>Гмурман</a:t>
            </a:r>
            <a:r>
              <a:rPr lang="ru-RU" sz="1200" i="0" kern="1200" baseline="0" dirty="0" smtClean="0">
                <a:solidFill>
                  <a:schemeClr val="tx1"/>
                </a:solidFill>
                <a:latin typeface="+mn-lt"/>
                <a:ea typeface="+mn-ea"/>
                <a:cs typeface="+mn-cs"/>
              </a:rPr>
              <a:t> В.Е. Руководство к решению задач по теории вероятностей и математической статистике. – М.: Высшая школа, 1995. 333с.</a:t>
            </a:r>
          </a:p>
          <a:p>
            <a:endParaRPr lang="ru-RU" sz="120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28</a:t>
            </a:fld>
            <a:endParaRPr lang="ru-RU"/>
          </a:p>
        </p:txBody>
      </p:sp>
    </p:spTree>
    <p:extLst>
      <p:ext uri="{BB962C8B-B14F-4D97-AF65-F5344CB8AC3E}">
        <p14:creationId xmlns:p14="http://schemas.microsoft.com/office/powerpoint/2010/main" val="20266026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В рыночной экономике проблема качества является важнейшим фактором повышения уровня жизни, экономической, социальной и экологической безопасности.</a:t>
            </a:r>
          </a:p>
          <a:p>
            <a:r>
              <a:rPr lang="ru-RU" sz="1200" kern="1200" dirty="0" smtClean="0">
                <a:solidFill>
                  <a:schemeClr val="tx1"/>
                </a:solidFill>
                <a:latin typeface="+mn-lt"/>
                <a:ea typeface="+mn-ea"/>
                <a:cs typeface="+mn-cs"/>
              </a:rPr>
              <a:t>Качество - комплексное понятие, характеризующее эффективность всех сторон деятельности: разработка стратегии, организация производства, маркетинг и др. Важнейшей составляющей всей системы качества является качество продукции.</a:t>
            </a:r>
          </a:p>
          <a:p>
            <a:r>
              <a:rPr lang="ru-RU" sz="1200" kern="1200" dirty="0" smtClean="0">
                <a:solidFill>
                  <a:schemeClr val="tx1"/>
                </a:solidFill>
                <a:latin typeface="+mn-lt"/>
                <a:ea typeface="+mn-ea"/>
                <a:cs typeface="+mn-cs"/>
              </a:rPr>
              <a:t>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 и т. д.).</a:t>
            </a:r>
          </a:p>
          <a:p>
            <a:r>
              <a:rPr lang="ru-RU" sz="1200" kern="1200" dirty="0" smtClean="0">
                <a:solidFill>
                  <a:schemeClr val="tx1"/>
                </a:solidFill>
                <a:latin typeface="+mn-lt"/>
                <a:ea typeface="+mn-ea"/>
                <a:cs typeface="+mn-cs"/>
              </a:rPr>
              <a:t>Управление качеством продукции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менеджмента качества. </a:t>
            </a:r>
            <a:r>
              <a:rPr lang="ru-RU" sz="1200" kern="1200" smtClean="0">
                <a:solidFill>
                  <a:schemeClr val="tx1"/>
                </a:solidFill>
                <a:latin typeface="+mn-lt"/>
                <a:ea typeface="+mn-ea"/>
                <a:cs typeface="+mn-cs"/>
              </a:rPr>
              <a:t>Системы управления качеством являются эффективным средством и инструментом управления качеством продукции и обеспечением её конкурентоспособности.</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29</a:t>
            </a:fld>
            <a:endParaRPr lang="ru-RU"/>
          </a:p>
        </p:txBody>
      </p:sp>
    </p:spTree>
    <p:extLst>
      <p:ext uri="{BB962C8B-B14F-4D97-AF65-F5344CB8AC3E}">
        <p14:creationId xmlns:p14="http://schemas.microsoft.com/office/powerpoint/2010/main" val="18780759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СПИСОК РЕКОМЕНДУЕМОЙ ЛИТЕРАТУРЫ</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Основная литература 1 </a:t>
            </a:r>
            <a:r>
              <a:rPr lang="en-US" sz="1200" kern="1200" dirty="0" smtClean="0">
                <a:solidFill>
                  <a:schemeClr val="tx1"/>
                </a:solidFill>
                <a:latin typeface="+mn-lt"/>
                <a:ea typeface="+mn-ea"/>
                <a:cs typeface="+mn-cs"/>
              </a:rPr>
              <a:t>Douglas C. Montgomery, George C. </a:t>
            </a:r>
            <a:r>
              <a:rPr lang="en-US" sz="1200" kern="1200" dirty="0" err="1" smtClean="0">
                <a:solidFill>
                  <a:schemeClr val="tx1"/>
                </a:solidFill>
                <a:latin typeface="+mn-lt"/>
                <a:ea typeface="+mn-ea"/>
                <a:cs typeface="+mn-cs"/>
              </a:rPr>
              <a:t>Runger</a:t>
            </a:r>
            <a:r>
              <a:rPr lang="en-US" sz="1200" kern="1200" dirty="0" smtClean="0">
                <a:solidFill>
                  <a:schemeClr val="tx1"/>
                </a:solidFill>
                <a:latin typeface="+mn-lt"/>
                <a:ea typeface="+mn-ea"/>
                <a:cs typeface="+mn-cs"/>
              </a:rPr>
              <a:t>    Applied Statistics and Probability </a:t>
            </a:r>
            <a:r>
              <a:rPr lang="en-US" sz="1200" kern="1200" dirty="0" err="1" smtClean="0">
                <a:solidFill>
                  <a:schemeClr val="tx1"/>
                </a:solidFill>
                <a:latin typeface="+mn-lt"/>
                <a:ea typeface="+mn-ea"/>
                <a:cs typeface="+mn-cs"/>
              </a:rPr>
              <a:t>fоr</a:t>
            </a:r>
            <a:r>
              <a:rPr lang="en-US" sz="1200" kern="1200" dirty="0" smtClean="0">
                <a:solidFill>
                  <a:schemeClr val="tx1"/>
                </a:solidFill>
                <a:latin typeface="+mn-lt"/>
                <a:ea typeface="+mn-ea"/>
                <a:cs typeface="+mn-cs"/>
              </a:rPr>
              <a:t> Engineers. Arizona State University. Copyright @ 2011 John Wiley </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1   Sons (Asia) </a:t>
            </a:r>
            <a:r>
              <a:rPr lang="en-US" sz="1200" kern="1200" dirty="0" err="1" smtClean="0">
                <a:solidFill>
                  <a:schemeClr val="tx1"/>
                </a:solidFill>
                <a:latin typeface="+mn-lt"/>
                <a:ea typeface="+mn-ea"/>
                <a:cs typeface="+mn-cs"/>
              </a:rPr>
              <a:t>Pte</a:t>
            </a:r>
            <a:r>
              <a:rPr lang="en-US" sz="1200" kern="1200" dirty="0" smtClean="0">
                <a:solidFill>
                  <a:schemeClr val="tx1"/>
                </a:solidFill>
                <a:latin typeface="+mn-lt"/>
                <a:ea typeface="+mn-ea"/>
                <a:cs typeface="+mn-cs"/>
              </a:rPr>
              <a:t>  Ltd. 770 </a:t>
            </a:r>
            <a:r>
              <a:rPr lang="en-US" sz="1200" kern="1200" dirty="0" err="1" smtClean="0">
                <a:solidFill>
                  <a:schemeClr val="tx1"/>
                </a:solidFill>
                <a:latin typeface="+mn-lt"/>
                <a:ea typeface="+mn-ea"/>
                <a:cs typeface="+mn-cs"/>
              </a:rPr>
              <a:t>с</a:t>
            </a:r>
            <a:r>
              <a:rPr lang="en-US"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2   Микроэкономика. Теория и российская практика: учебник /под ред. А.Г. Грязновой, А.Ю. Юданова // - М.: КНОРУС,2015.- 640 с.</a:t>
            </a:r>
          </a:p>
          <a:p>
            <a:r>
              <a:rPr lang="ru-RU" sz="1200" kern="1200" dirty="0" smtClean="0">
                <a:solidFill>
                  <a:schemeClr val="tx1"/>
                </a:solidFill>
                <a:latin typeface="+mn-lt"/>
                <a:ea typeface="+mn-ea"/>
                <a:cs typeface="+mn-cs"/>
              </a:rPr>
              <a:t> 3  </a:t>
            </a:r>
            <a:r>
              <a:rPr lang="ru-RU" sz="1200" kern="1200" dirty="0" err="1" smtClean="0">
                <a:solidFill>
                  <a:schemeClr val="tx1"/>
                </a:solidFill>
                <a:latin typeface="+mn-lt"/>
                <a:ea typeface="+mn-ea"/>
                <a:cs typeface="+mn-cs"/>
              </a:rPr>
              <a:t>Агарков</a:t>
            </a:r>
            <a:r>
              <a:rPr lang="ru-RU" sz="1200" kern="1200" dirty="0" smtClean="0">
                <a:solidFill>
                  <a:schemeClr val="tx1"/>
                </a:solidFill>
                <a:latin typeface="+mn-lt"/>
                <a:ea typeface="+mn-ea"/>
                <a:cs typeface="+mn-cs"/>
              </a:rPr>
              <a:t> А.П. Управление качеством: Учебное пособие. - М.: Издательско-торговая корпорация «Дашков и К0», 2006.- 218 с.</a:t>
            </a:r>
          </a:p>
          <a:p>
            <a:r>
              <a:rPr lang="ru-RU" sz="1200" kern="1200" dirty="0" smtClean="0">
                <a:solidFill>
                  <a:schemeClr val="tx1"/>
                </a:solidFill>
                <a:latin typeface="+mn-lt"/>
                <a:ea typeface="+mn-ea"/>
                <a:cs typeface="+mn-cs"/>
              </a:rPr>
              <a:t> 4  </a:t>
            </a:r>
            <a:r>
              <a:rPr lang="ru-RU" sz="1200" kern="1200" dirty="0" err="1" smtClean="0">
                <a:solidFill>
                  <a:schemeClr val="tx1"/>
                </a:solidFill>
                <a:latin typeface="+mn-lt"/>
                <a:ea typeface="+mn-ea"/>
                <a:cs typeface="+mn-cs"/>
              </a:rPr>
              <a:t>Мазур</a:t>
            </a:r>
            <a:r>
              <a:rPr lang="ru-RU" sz="1200" kern="1200" dirty="0" smtClean="0">
                <a:solidFill>
                  <a:schemeClr val="tx1"/>
                </a:solidFill>
                <a:latin typeface="+mn-lt"/>
                <a:ea typeface="+mn-ea"/>
                <a:cs typeface="+mn-cs"/>
              </a:rPr>
              <a:t> И.И., Шапиро В.Д. Управление качеством. - М.: Омега 2005. – 235 с.</a:t>
            </a:r>
          </a:p>
          <a:p>
            <a:r>
              <a:rPr lang="ru-RU" sz="1200" kern="1200" dirty="0" smtClean="0">
                <a:solidFill>
                  <a:schemeClr val="tx1"/>
                </a:solidFill>
                <a:latin typeface="+mn-lt"/>
                <a:ea typeface="+mn-ea"/>
                <a:cs typeface="+mn-cs"/>
              </a:rPr>
              <a:t> 5 Ефимов В.В. Статистические методы в управлении качеством продукции. Учебное пособие. – М.: КНОРУС,2006. – 240 с.</a:t>
            </a:r>
          </a:p>
          <a:p>
            <a:r>
              <a:rPr lang="ru-RU" sz="1200" kern="1200" dirty="0" smtClean="0">
                <a:solidFill>
                  <a:schemeClr val="tx1"/>
                </a:solidFill>
                <a:latin typeface="+mn-lt"/>
                <a:ea typeface="+mn-ea"/>
                <a:cs typeface="+mn-cs"/>
              </a:rPr>
              <a:t>7  </a:t>
            </a:r>
            <a:r>
              <a:rPr lang="ru-RU" sz="1200" kern="1200" dirty="0" err="1" smtClean="0">
                <a:solidFill>
                  <a:schemeClr val="tx1"/>
                </a:solidFill>
                <a:latin typeface="+mn-lt"/>
                <a:ea typeface="+mn-ea"/>
                <a:cs typeface="+mn-cs"/>
              </a:rPr>
              <a:t>Пенкин</a:t>
            </a:r>
            <a:r>
              <a:rPr lang="ru-RU" sz="1200" kern="1200" dirty="0" smtClean="0">
                <a:solidFill>
                  <a:schemeClr val="tx1"/>
                </a:solidFill>
                <a:latin typeface="+mn-lt"/>
                <a:ea typeface="+mn-ea"/>
                <a:cs typeface="+mn-cs"/>
              </a:rPr>
              <a:t> Е.''</a:t>
            </a:r>
            <a:r>
              <a:rPr lang="ru-RU" sz="1200" kern="1200" dirty="0" err="1" smtClean="0">
                <a:solidFill>
                  <a:schemeClr val="tx1"/>
                </a:solidFill>
                <a:latin typeface="+mn-lt"/>
                <a:ea typeface="+mn-ea"/>
                <a:cs typeface="+mn-cs"/>
              </a:rPr>
              <a:t>Качество:прошлое,настоящее</a:t>
            </a:r>
            <a:r>
              <a:rPr lang="ru-RU" sz="1200" kern="1200" dirty="0" smtClean="0">
                <a:solidFill>
                  <a:schemeClr val="tx1"/>
                </a:solidFill>
                <a:latin typeface="+mn-lt"/>
                <a:ea typeface="+mn-ea"/>
                <a:cs typeface="+mn-cs"/>
              </a:rPr>
              <a:t> ,будущее''//''Стандарты и качество''.№1.2006.С.7.</a:t>
            </a:r>
          </a:p>
          <a:p>
            <a:r>
              <a:rPr lang="ru-RU" sz="1200" kern="1200" dirty="0" smtClean="0">
                <a:solidFill>
                  <a:schemeClr val="tx1"/>
                </a:solidFill>
                <a:latin typeface="+mn-lt"/>
                <a:ea typeface="+mn-ea"/>
                <a:cs typeface="+mn-cs"/>
              </a:rPr>
              <a:t> 8  </a:t>
            </a:r>
            <a:r>
              <a:rPr lang="ru-RU" sz="1200" kern="1200" dirty="0" err="1" smtClean="0">
                <a:solidFill>
                  <a:schemeClr val="tx1"/>
                </a:solidFill>
                <a:latin typeface="+mn-lt"/>
                <a:ea typeface="+mn-ea"/>
                <a:cs typeface="+mn-cs"/>
              </a:rPr>
              <a:t>Семкина</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М..Лидеры</a:t>
            </a:r>
            <a:r>
              <a:rPr lang="ru-RU" sz="1200" kern="1200" dirty="0" smtClean="0">
                <a:solidFill>
                  <a:schemeClr val="tx1"/>
                </a:solidFill>
                <a:latin typeface="+mn-lt"/>
                <a:ea typeface="+mn-ea"/>
                <a:cs typeface="+mn-cs"/>
              </a:rPr>
              <a:t> качества.//''Стандарты и качество''№8.2005.С.13</a:t>
            </a:r>
          </a:p>
          <a:p>
            <a:r>
              <a:rPr lang="ru-RU" sz="1200" kern="1200" dirty="0" smtClean="0">
                <a:solidFill>
                  <a:schemeClr val="tx1"/>
                </a:solidFill>
                <a:latin typeface="+mn-lt"/>
                <a:ea typeface="+mn-ea"/>
                <a:cs typeface="+mn-cs"/>
              </a:rPr>
              <a:t> 9  </a:t>
            </a:r>
            <a:r>
              <a:rPr lang="ru-RU" sz="1200" kern="1200" dirty="0" err="1" smtClean="0">
                <a:solidFill>
                  <a:schemeClr val="tx1"/>
                </a:solidFill>
                <a:latin typeface="+mn-lt"/>
                <a:ea typeface="+mn-ea"/>
                <a:cs typeface="+mn-cs"/>
              </a:rPr>
              <a:t>Басовский</a:t>
            </a:r>
            <a:r>
              <a:rPr lang="ru-RU" sz="1200" kern="1200" dirty="0" smtClean="0">
                <a:solidFill>
                  <a:schemeClr val="tx1"/>
                </a:solidFill>
                <a:latin typeface="+mn-lt"/>
                <a:ea typeface="+mn-ea"/>
                <a:cs typeface="+mn-cs"/>
              </a:rPr>
              <a:t> Л.Е., Протасьев В.Б Управление качеством: Учебник, 2007г,212с.</a:t>
            </a:r>
          </a:p>
          <a:p>
            <a:r>
              <a:rPr lang="ru-RU" sz="1200" kern="1200" dirty="0" smtClean="0">
                <a:solidFill>
                  <a:schemeClr val="tx1"/>
                </a:solidFill>
                <a:latin typeface="+mn-lt"/>
                <a:ea typeface="+mn-ea"/>
                <a:cs typeface="+mn-cs"/>
              </a:rPr>
              <a:t>10 </a:t>
            </a:r>
            <a:r>
              <a:rPr lang="ru-RU" sz="1200" kern="1200" dirty="0" err="1" smtClean="0">
                <a:solidFill>
                  <a:schemeClr val="tx1"/>
                </a:solidFill>
                <a:latin typeface="+mn-lt"/>
                <a:ea typeface="+mn-ea"/>
                <a:cs typeface="+mn-cs"/>
              </a:rPr>
              <a:t>Бузов</a:t>
            </a:r>
            <a:r>
              <a:rPr lang="ru-RU" sz="1200" kern="1200" dirty="0" smtClean="0">
                <a:solidFill>
                  <a:schemeClr val="tx1"/>
                </a:solidFill>
                <a:latin typeface="+mn-lt"/>
                <a:ea typeface="+mn-ea"/>
                <a:cs typeface="+mn-cs"/>
              </a:rPr>
              <a:t> Б. А.,  Управление качеством продукции. Технический регламент, стандартизация и сертификация, Учеб. Пособие для вузов. - 3-е изд., доп., 2008г, -176 с.</a:t>
            </a:r>
          </a:p>
          <a:p>
            <a:r>
              <a:rPr lang="ru-RU" sz="1200" kern="1200" dirty="0" smtClean="0">
                <a:solidFill>
                  <a:schemeClr val="tx1"/>
                </a:solidFill>
                <a:latin typeface="+mn-lt"/>
                <a:ea typeface="+mn-ea"/>
                <a:cs typeface="+mn-cs"/>
              </a:rPr>
              <a:t>11  Герасимов Б.И., Управление качеством: Учебное пособие,  2005г, -272 с.</a:t>
            </a:r>
          </a:p>
          <a:p>
            <a:r>
              <a:rPr lang="ru-RU" sz="1200" kern="1200" dirty="0" smtClean="0">
                <a:solidFill>
                  <a:schemeClr val="tx1"/>
                </a:solidFill>
                <a:latin typeface="+mn-lt"/>
                <a:ea typeface="+mn-ea"/>
                <a:cs typeface="+mn-cs"/>
              </a:rPr>
              <a:t>12  Герасимова </a:t>
            </a:r>
            <a:r>
              <a:rPr lang="ru-RU" sz="1200" kern="1200" dirty="0" err="1" smtClean="0">
                <a:solidFill>
                  <a:schemeClr val="tx1"/>
                </a:solidFill>
                <a:latin typeface="+mn-lt"/>
                <a:ea typeface="+mn-ea"/>
                <a:cs typeface="+mn-cs"/>
              </a:rPr>
              <a:t>Е.Б.Управление</a:t>
            </a:r>
            <a:r>
              <a:rPr lang="ru-RU" sz="1200" kern="1200" dirty="0" smtClean="0">
                <a:solidFill>
                  <a:schemeClr val="tx1"/>
                </a:solidFill>
                <a:latin typeface="+mn-lt"/>
                <a:ea typeface="+mn-ea"/>
                <a:cs typeface="+mn-cs"/>
              </a:rPr>
              <a:t> качеством / Е. Б. Герасимова, Б. И. Герасимов, А. Ю. </a:t>
            </a:r>
            <a:r>
              <a:rPr lang="ru-RU" sz="1200" kern="1200" dirty="0" err="1" smtClean="0">
                <a:solidFill>
                  <a:schemeClr val="tx1"/>
                </a:solidFill>
                <a:latin typeface="+mn-lt"/>
                <a:ea typeface="+mn-ea"/>
                <a:cs typeface="+mn-cs"/>
              </a:rPr>
              <a:t>Сизикин</a:t>
            </a:r>
            <a:r>
              <a:rPr lang="ru-RU" sz="1200" kern="1200" dirty="0" smtClean="0">
                <a:solidFill>
                  <a:schemeClr val="tx1"/>
                </a:solidFill>
                <a:latin typeface="+mn-lt"/>
                <a:ea typeface="+mn-ea"/>
                <a:cs typeface="+mn-cs"/>
              </a:rPr>
              <a:t> // 2007г, -256 с.</a:t>
            </a:r>
          </a:p>
          <a:p>
            <a:r>
              <a:rPr lang="ru-RU" sz="1200" kern="1200" dirty="0" smtClean="0">
                <a:solidFill>
                  <a:schemeClr val="tx1"/>
                </a:solidFill>
                <a:latin typeface="+mn-lt"/>
                <a:ea typeface="+mn-ea"/>
                <a:cs typeface="+mn-cs"/>
              </a:rPr>
              <a:t>  13 </a:t>
            </a:r>
            <a:r>
              <a:rPr lang="ru-RU" sz="1200" kern="1200" dirty="0" err="1" smtClean="0">
                <a:solidFill>
                  <a:schemeClr val="tx1"/>
                </a:solidFill>
                <a:latin typeface="+mn-lt"/>
                <a:ea typeface="+mn-ea"/>
                <a:cs typeface="+mn-cs"/>
              </a:rPr>
              <a:t>Агарков</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А.П.Управление</a:t>
            </a:r>
            <a:r>
              <a:rPr lang="ru-RU" sz="1200" kern="1200" dirty="0" smtClean="0">
                <a:solidFill>
                  <a:schemeClr val="tx1"/>
                </a:solidFill>
                <a:latin typeface="+mn-lt"/>
                <a:ea typeface="+mn-ea"/>
                <a:cs typeface="+mn-cs"/>
              </a:rPr>
              <a:t> качеством : Учеб. пособие. - 3-е изд., </a:t>
            </a:r>
            <a:r>
              <a:rPr lang="ru-RU" sz="1200" kern="1200" dirty="0" err="1" smtClean="0">
                <a:solidFill>
                  <a:schemeClr val="tx1"/>
                </a:solidFill>
                <a:latin typeface="+mn-lt"/>
                <a:ea typeface="+mn-ea"/>
                <a:cs typeface="+mn-cs"/>
              </a:rPr>
              <a:t>перераб</a:t>
            </a:r>
            <a:r>
              <a:rPr lang="ru-RU" sz="1200" kern="1200" dirty="0" smtClean="0">
                <a:solidFill>
                  <a:schemeClr val="tx1"/>
                </a:solidFill>
                <a:latin typeface="+mn-lt"/>
                <a:ea typeface="+mn-ea"/>
                <a:cs typeface="+mn-cs"/>
              </a:rPr>
              <a:t>. и доп. - М.: Издательско-торговая корпорация «Дашков и К0» , 2009, - 228 с.</a:t>
            </a: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Дополнительная литература</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14  </a:t>
            </a:r>
            <a:r>
              <a:rPr lang="ru-RU" sz="1200" kern="1200" dirty="0" err="1" smtClean="0">
                <a:solidFill>
                  <a:schemeClr val="tx1"/>
                </a:solidFill>
                <a:latin typeface="+mn-lt"/>
                <a:ea typeface="+mn-ea"/>
                <a:cs typeface="+mn-cs"/>
              </a:rPr>
              <a:t>Амбарцумов</a:t>
            </a:r>
            <a:r>
              <a:rPr lang="ru-RU" sz="1200" kern="1200" dirty="0" smtClean="0">
                <a:solidFill>
                  <a:schemeClr val="tx1"/>
                </a:solidFill>
                <a:latin typeface="+mn-lt"/>
                <a:ea typeface="+mn-ea"/>
                <a:cs typeface="+mn-cs"/>
              </a:rPr>
              <a:t> А.А., </a:t>
            </a:r>
            <a:r>
              <a:rPr lang="ru-RU" sz="1200" kern="1200" dirty="0" err="1" smtClean="0">
                <a:solidFill>
                  <a:schemeClr val="tx1"/>
                </a:solidFill>
                <a:latin typeface="+mn-lt"/>
                <a:ea typeface="+mn-ea"/>
                <a:cs typeface="+mn-cs"/>
              </a:rPr>
              <a:t>Стерликов</a:t>
            </a:r>
            <a:r>
              <a:rPr lang="ru-RU" sz="1200" kern="1200" dirty="0" smtClean="0">
                <a:solidFill>
                  <a:schemeClr val="tx1"/>
                </a:solidFill>
                <a:latin typeface="+mn-lt"/>
                <a:ea typeface="+mn-ea"/>
                <a:cs typeface="+mn-cs"/>
              </a:rPr>
              <a:t> Ф.Ф. 1000 терминов рыночной экономики: Справочное учебное пособие. — М.:1993.- 349 с.</a:t>
            </a:r>
          </a:p>
          <a:p>
            <a:r>
              <a:rPr lang="ru-RU" sz="1200" kern="1200" dirty="0" smtClean="0">
                <a:solidFill>
                  <a:schemeClr val="tx1"/>
                </a:solidFill>
                <a:latin typeface="+mn-lt"/>
                <a:ea typeface="+mn-ea"/>
                <a:cs typeface="+mn-cs"/>
              </a:rPr>
              <a:t>15 Харрингтон </a:t>
            </a:r>
            <a:r>
              <a:rPr lang="ru-RU" sz="1200" kern="1200" dirty="0" err="1" smtClean="0">
                <a:solidFill>
                  <a:schemeClr val="tx1"/>
                </a:solidFill>
                <a:latin typeface="+mn-lt"/>
                <a:ea typeface="+mn-ea"/>
                <a:cs typeface="+mn-cs"/>
              </a:rPr>
              <a:t>Дж.Х.Управление</a:t>
            </a:r>
            <a:r>
              <a:rPr lang="ru-RU" sz="1200" kern="1200" dirty="0" smtClean="0">
                <a:solidFill>
                  <a:schemeClr val="tx1"/>
                </a:solidFill>
                <a:latin typeface="+mn-lt"/>
                <a:ea typeface="+mn-ea"/>
                <a:cs typeface="+mn-cs"/>
              </a:rPr>
              <a:t> качеством в американских корпорациях /Пер. с англ. 1990.С.29-30</a:t>
            </a:r>
          </a:p>
          <a:p>
            <a:r>
              <a:rPr lang="ru-RU" sz="1200" kern="1200" dirty="0" smtClean="0">
                <a:solidFill>
                  <a:schemeClr val="tx1"/>
                </a:solidFill>
                <a:latin typeface="+mn-lt"/>
                <a:ea typeface="+mn-ea"/>
                <a:cs typeface="+mn-cs"/>
              </a:rPr>
              <a:t>16 Как работают японские предприятия .</a:t>
            </a:r>
            <a:r>
              <a:rPr lang="ru-RU" sz="1200" kern="1200" dirty="0" err="1" smtClean="0">
                <a:solidFill>
                  <a:schemeClr val="tx1"/>
                </a:solidFill>
                <a:latin typeface="+mn-lt"/>
                <a:ea typeface="+mn-ea"/>
                <a:cs typeface="+mn-cs"/>
              </a:rPr>
              <a:t>М.:Экономика</a:t>
            </a:r>
            <a:r>
              <a:rPr lang="ru-RU" sz="1200" kern="1200" dirty="0" smtClean="0">
                <a:solidFill>
                  <a:schemeClr val="tx1"/>
                </a:solidFill>
                <a:latin typeface="+mn-lt"/>
                <a:ea typeface="+mn-ea"/>
                <a:cs typeface="+mn-cs"/>
              </a:rPr>
              <a:t> ,1989.С.76</a:t>
            </a:r>
          </a:p>
          <a:p>
            <a:r>
              <a:rPr lang="ru-RU" sz="1200" kern="1200" dirty="0" smtClean="0">
                <a:solidFill>
                  <a:schemeClr val="tx1"/>
                </a:solidFill>
                <a:latin typeface="+mn-lt"/>
                <a:ea typeface="+mn-ea"/>
                <a:cs typeface="+mn-cs"/>
              </a:rPr>
              <a:t>17 Семь инструментов качества в японской экономике .</a:t>
            </a:r>
            <a:r>
              <a:rPr lang="ru-RU" sz="1200" kern="1200" dirty="0" err="1" smtClean="0">
                <a:solidFill>
                  <a:schemeClr val="tx1"/>
                </a:solidFill>
                <a:latin typeface="+mn-lt"/>
                <a:ea typeface="+mn-ea"/>
                <a:cs typeface="+mn-cs"/>
              </a:rPr>
              <a:t>М.:Издательство</a:t>
            </a:r>
            <a:r>
              <a:rPr lang="ru-RU" sz="1200" kern="1200" dirty="0" smtClean="0">
                <a:solidFill>
                  <a:schemeClr val="tx1"/>
                </a:solidFill>
                <a:latin typeface="+mn-lt"/>
                <a:ea typeface="+mn-ea"/>
                <a:cs typeface="+mn-cs"/>
              </a:rPr>
              <a:t> стандартов ,1990.С.32</a:t>
            </a:r>
          </a:p>
          <a:p>
            <a:r>
              <a:rPr lang="ru-RU" sz="1200" kern="1200" dirty="0" smtClean="0">
                <a:solidFill>
                  <a:schemeClr val="tx1"/>
                </a:solidFill>
                <a:latin typeface="+mn-lt"/>
                <a:ea typeface="+mn-ea"/>
                <a:cs typeface="+mn-cs"/>
              </a:rPr>
              <a:t>18 Маркетинг: Учебник / Романов А.Н., </a:t>
            </a:r>
            <a:r>
              <a:rPr lang="ru-RU" sz="1200" kern="1200" dirty="0" err="1" smtClean="0">
                <a:solidFill>
                  <a:schemeClr val="tx1"/>
                </a:solidFill>
                <a:latin typeface="+mn-lt"/>
                <a:ea typeface="+mn-ea"/>
                <a:cs typeface="+mn-cs"/>
              </a:rPr>
              <a:t>Корягов</a:t>
            </a:r>
            <a:r>
              <a:rPr lang="ru-RU" sz="1200" kern="1200" dirty="0" smtClean="0">
                <a:solidFill>
                  <a:schemeClr val="tx1"/>
                </a:solidFill>
                <a:latin typeface="+mn-lt"/>
                <a:ea typeface="+mn-ea"/>
                <a:cs typeface="+mn-cs"/>
              </a:rPr>
              <a:t> Ю.Ю., Красильников С.А.- М.,1996. С.167</a:t>
            </a:r>
          </a:p>
          <a:p>
            <a:r>
              <a:rPr lang="ru-RU" sz="1200" kern="1200" dirty="0" smtClean="0">
                <a:solidFill>
                  <a:schemeClr val="tx1"/>
                </a:solidFill>
                <a:latin typeface="+mn-lt"/>
                <a:ea typeface="+mn-ea"/>
                <a:cs typeface="+mn-cs"/>
              </a:rPr>
              <a:t>  19 В.П., Крутикова Ф.А. Толковый словарь рыночной экономики. — М.: Рекламно-издательская фирма «Глория», 1993.С.211.</a:t>
            </a:r>
          </a:p>
          <a:p>
            <a:r>
              <a:rPr lang="ru-RU" sz="1200" kern="1200" dirty="0" smtClean="0">
                <a:solidFill>
                  <a:schemeClr val="tx1"/>
                </a:solidFill>
                <a:latin typeface="+mn-lt"/>
                <a:ea typeface="+mn-ea"/>
                <a:cs typeface="+mn-cs"/>
              </a:rPr>
              <a:t>20  </a:t>
            </a:r>
            <a:r>
              <a:rPr lang="ru-RU" sz="1200" kern="1200" dirty="0" err="1" smtClean="0">
                <a:solidFill>
                  <a:schemeClr val="tx1"/>
                </a:solidFill>
                <a:latin typeface="+mn-lt"/>
                <a:ea typeface="+mn-ea"/>
                <a:cs typeface="+mn-cs"/>
              </a:rPr>
              <a:t>Бенделл.Наставники</a:t>
            </a:r>
            <a:r>
              <a:rPr lang="ru-RU" sz="1200" kern="1200" dirty="0" smtClean="0">
                <a:solidFill>
                  <a:schemeClr val="tx1"/>
                </a:solidFill>
                <a:latin typeface="+mn-lt"/>
                <a:ea typeface="+mn-ea"/>
                <a:cs typeface="+mn-cs"/>
              </a:rPr>
              <a:t> по качеству. </a:t>
            </a:r>
            <a:r>
              <a:rPr lang="ru-RU" sz="1200" kern="1200" dirty="0" err="1" smtClean="0">
                <a:solidFill>
                  <a:schemeClr val="tx1"/>
                </a:solidFill>
                <a:latin typeface="+mn-lt"/>
                <a:ea typeface="+mn-ea"/>
                <a:cs typeface="+mn-cs"/>
              </a:rPr>
              <a:t>Сб.очерков</a:t>
            </a:r>
            <a:r>
              <a:rPr lang="ru-RU" sz="1200" kern="1200" dirty="0" smtClean="0">
                <a:solidFill>
                  <a:schemeClr val="tx1"/>
                </a:solidFill>
                <a:latin typeface="+mn-lt"/>
                <a:ea typeface="+mn-ea"/>
                <a:cs typeface="+mn-cs"/>
              </a:rPr>
              <a:t> о самых знаменитых заруб. деятелях в области качества,2000</a:t>
            </a:r>
          </a:p>
          <a:p>
            <a:r>
              <a:rPr lang="ru-RU" sz="1200" kern="1200" dirty="0" smtClean="0">
                <a:solidFill>
                  <a:schemeClr val="tx1"/>
                </a:solidFill>
                <a:latin typeface="+mn-lt"/>
                <a:ea typeface="+mn-ea"/>
                <a:cs typeface="+mn-cs"/>
              </a:rPr>
              <a:t>21  </a:t>
            </a:r>
            <a:r>
              <a:rPr lang="ru-RU" sz="1200" kern="1200" dirty="0" err="1" smtClean="0">
                <a:solidFill>
                  <a:schemeClr val="tx1"/>
                </a:solidFill>
                <a:latin typeface="+mn-lt"/>
                <a:ea typeface="+mn-ea"/>
                <a:cs typeface="+mn-cs"/>
              </a:rPr>
              <a:t>Ю.П.Адлер</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Т.М.Полховская</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В.Л.Шпер</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П.А.Нестеренко</a:t>
            </a:r>
            <a:r>
              <a:rPr lang="ru-RU" sz="1200" kern="1200" dirty="0" smtClean="0">
                <a:solidFill>
                  <a:schemeClr val="tx1"/>
                </a:solidFill>
                <a:latin typeface="+mn-lt"/>
                <a:ea typeface="+mn-ea"/>
                <a:cs typeface="+mn-cs"/>
              </a:rPr>
              <a:t>. Управление качеством : Учеб. пособие. Ч.1. Семь простых методов /; М-во образования РФ, </a:t>
            </a:r>
            <a:r>
              <a:rPr lang="ru-RU" sz="1200" kern="1200" dirty="0" err="1" smtClean="0">
                <a:solidFill>
                  <a:schemeClr val="tx1"/>
                </a:solidFill>
                <a:latin typeface="+mn-lt"/>
                <a:ea typeface="+mn-ea"/>
                <a:cs typeface="+mn-cs"/>
              </a:rPr>
              <a:t>Москов</a:t>
            </a:r>
            <a:r>
              <a:rPr lang="ru-RU" sz="1200" kern="1200" dirty="0" smtClean="0">
                <a:solidFill>
                  <a:schemeClr val="tx1"/>
                </a:solidFill>
                <a:latin typeface="+mn-lt"/>
                <a:ea typeface="+mn-ea"/>
                <a:cs typeface="+mn-cs"/>
              </a:rPr>
              <a:t>. гос. ин-т стали и сплавов,  - М. : МИСИС, 2002. - 137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22   </a:t>
            </a:r>
            <a:r>
              <a:rPr lang="ru-RU" sz="1200" kern="1200" dirty="0" err="1" smtClean="0">
                <a:solidFill>
                  <a:schemeClr val="tx1"/>
                </a:solidFill>
                <a:latin typeface="+mn-lt"/>
                <a:ea typeface="+mn-ea"/>
                <a:cs typeface="+mn-cs"/>
              </a:rPr>
              <a:t>Хейблонер</a:t>
            </a:r>
            <a:r>
              <a:rPr lang="ru-RU" sz="1200" kern="1200" dirty="0" smtClean="0">
                <a:solidFill>
                  <a:schemeClr val="tx1"/>
                </a:solidFill>
                <a:latin typeface="+mn-lt"/>
                <a:ea typeface="+mn-ea"/>
                <a:cs typeface="+mn-cs"/>
              </a:rPr>
              <a:t> Р., </a:t>
            </a:r>
            <a:r>
              <a:rPr lang="ru-RU" sz="1200" kern="1200" dirty="0" err="1" smtClean="0">
                <a:solidFill>
                  <a:schemeClr val="tx1"/>
                </a:solidFill>
                <a:latin typeface="+mn-lt"/>
                <a:ea typeface="+mn-ea"/>
                <a:cs typeface="+mn-cs"/>
              </a:rPr>
              <a:t>Туроу</a:t>
            </a:r>
            <a:r>
              <a:rPr lang="ru-RU" sz="1200" kern="1200" dirty="0" smtClean="0">
                <a:solidFill>
                  <a:schemeClr val="tx1"/>
                </a:solidFill>
                <a:latin typeface="+mn-lt"/>
                <a:ea typeface="+mn-ea"/>
                <a:cs typeface="+mn-cs"/>
              </a:rPr>
              <a:t> Л. Экономика для всех. Новосибирск. 1994.-180 с.</a:t>
            </a:r>
          </a:p>
          <a:p>
            <a:r>
              <a:rPr lang="ru-RU" sz="1200" kern="1200" dirty="0" smtClean="0">
                <a:solidFill>
                  <a:schemeClr val="tx1"/>
                </a:solidFill>
                <a:latin typeface="+mn-lt"/>
                <a:ea typeface="+mn-ea"/>
                <a:cs typeface="+mn-cs"/>
              </a:rPr>
              <a:t>23 Управление качеством: </a:t>
            </a:r>
            <a:r>
              <a:rPr lang="ru-RU" sz="1200" kern="1200" dirty="0" err="1" smtClean="0">
                <a:solidFill>
                  <a:schemeClr val="tx1"/>
                </a:solidFill>
                <a:latin typeface="+mn-lt"/>
                <a:ea typeface="+mn-ea"/>
                <a:cs typeface="+mn-cs"/>
              </a:rPr>
              <a:t>Учебникдля</a:t>
            </a:r>
            <a:r>
              <a:rPr lang="ru-RU" sz="1200" kern="1200" dirty="0" smtClean="0">
                <a:solidFill>
                  <a:schemeClr val="tx1"/>
                </a:solidFill>
                <a:latin typeface="+mn-lt"/>
                <a:ea typeface="+mn-ea"/>
                <a:cs typeface="+mn-cs"/>
              </a:rPr>
              <a:t> вузов/ </a:t>
            </a:r>
            <a:r>
              <a:rPr lang="ru-RU" sz="1200" kern="1200" dirty="0" err="1" smtClean="0">
                <a:solidFill>
                  <a:schemeClr val="tx1"/>
                </a:solidFill>
                <a:latin typeface="+mn-lt"/>
                <a:ea typeface="+mn-ea"/>
                <a:cs typeface="+mn-cs"/>
              </a:rPr>
              <a:t>Ильенкова</a:t>
            </a:r>
            <a:r>
              <a:rPr lang="ru-RU" sz="1200" kern="1200" dirty="0" smtClean="0">
                <a:solidFill>
                  <a:schemeClr val="tx1"/>
                </a:solidFill>
                <a:latin typeface="+mn-lt"/>
                <a:ea typeface="+mn-ea"/>
                <a:cs typeface="+mn-cs"/>
              </a:rPr>
              <a:t> С.Д., </a:t>
            </a:r>
            <a:r>
              <a:rPr lang="ru-RU" sz="1200" kern="1200" dirty="0" err="1" smtClean="0">
                <a:solidFill>
                  <a:schemeClr val="tx1"/>
                </a:solidFill>
                <a:latin typeface="+mn-lt"/>
                <a:ea typeface="+mn-ea"/>
                <a:cs typeface="+mn-cs"/>
              </a:rPr>
              <a:t>Ильенкова</a:t>
            </a:r>
            <a:r>
              <a:rPr lang="ru-RU" sz="1200" kern="1200" dirty="0" smtClean="0">
                <a:solidFill>
                  <a:schemeClr val="tx1"/>
                </a:solidFill>
                <a:latin typeface="+mn-lt"/>
                <a:ea typeface="+mn-ea"/>
                <a:cs typeface="+mn-cs"/>
              </a:rPr>
              <a:t> Н.Д., </a:t>
            </a:r>
            <a:r>
              <a:rPr lang="ru-RU" sz="1200" kern="1200" dirty="0" err="1" smtClean="0">
                <a:solidFill>
                  <a:schemeClr val="tx1"/>
                </a:solidFill>
                <a:latin typeface="+mn-lt"/>
                <a:ea typeface="+mn-ea"/>
                <a:cs typeface="+mn-cs"/>
              </a:rPr>
              <a:t>Мхитарян</a:t>
            </a:r>
            <a:r>
              <a:rPr lang="ru-RU" sz="1200" kern="1200" dirty="0" smtClean="0">
                <a:solidFill>
                  <a:schemeClr val="tx1"/>
                </a:solidFill>
                <a:latin typeface="+mn-lt"/>
                <a:ea typeface="+mn-ea"/>
                <a:cs typeface="+mn-cs"/>
              </a:rPr>
              <a:t> В.С. 2-е изд., </a:t>
            </a:r>
            <a:r>
              <a:rPr lang="ru-RU" sz="1200" kern="1200" dirty="0" err="1" smtClean="0">
                <a:solidFill>
                  <a:schemeClr val="tx1"/>
                </a:solidFill>
                <a:latin typeface="+mn-lt"/>
                <a:ea typeface="+mn-ea"/>
                <a:cs typeface="+mn-cs"/>
              </a:rPr>
              <a:t>перераб</a:t>
            </a:r>
            <a:r>
              <a:rPr lang="ru-RU" sz="1200" kern="1200" dirty="0" smtClean="0">
                <a:solidFill>
                  <a:schemeClr val="tx1"/>
                </a:solidFill>
                <a:latin typeface="+mn-lt"/>
                <a:ea typeface="+mn-ea"/>
                <a:cs typeface="+mn-cs"/>
              </a:rPr>
              <a:t>. и </a:t>
            </a:r>
            <a:r>
              <a:rPr lang="ru-RU" sz="1200" kern="1200" dirty="0" err="1" smtClean="0">
                <a:solidFill>
                  <a:schemeClr val="tx1"/>
                </a:solidFill>
                <a:latin typeface="+mn-lt"/>
                <a:ea typeface="+mn-ea"/>
                <a:cs typeface="+mn-cs"/>
              </a:rPr>
              <a:t>доп.Ильенкова</a:t>
            </a:r>
            <a:r>
              <a:rPr lang="ru-RU" sz="1200" kern="1200" dirty="0" smtClean="0">
                <a:solidFill>
                  <a:schemeClr val="tx1"/>
                </a:solidFill>
                <a:latin typeface="+mn-lt"/>
                <a:ea typeface="+mn-ea"/>
                <a:cs typeface="+mn-cs"/>
              </a:rPr>
              <a:t> С.Д., 2006г,334с.</a:t>
            </a:r>
          </a:p>
          <a:p>
            <a:r>
              <a:rPr lang="ru-RU" sz="1200" kern="1200" dirty="0" smtClean="0">
                <a:solidFill>
                  <a:schemeClr val="tx1"/>
                </a:solidFill>
                <a:latin typeface="+mn-lt"/>
                <a:ea typeface="+mn-ea"/>
                <a:cs typeface="+mn-cs"/>
              </a:rPr>
              <a:t>24 Управление качеством/ Семенова Е.И., </a:t>
            </a:r>
            <a:r>
              <a:rPr lang="ru-RU" sz="1200" kern="1200" dirty="0" err="1" smtClean="0">
                <a:solidFill>
                  <a:schemeClr val="tx1"/>
                </a:solidFill>
                <a:latin typeface="+mn-lt"/>
                <a:ea typeface="+mn-ea"/>
                <a:cs typeface="+mn-cs"/>
              </a:rPr>
              <a:t>Коротнев</a:t>
            </a:r>
            <a:r>
              <a:rPr lang="ru-RU" sz="1200" kern="1200" dirty="0" smtClean="0">
                <a:solidFill>
                  <a:schemeClr val="tx1"/>
                </a:solidFill>
                <a:latin typeface="+mn-lt"/>
                <a:ea typeface="+mn-ea"/>
                <a:cs typeface="+mn-cs"/>
              </a:rPr>
              <a:t> В.Д., </a:t>
            </a:r>
            <a:r>
              <a:rPr lang="ru-RU" sz="1200" kern="1200" dirty="0" err="1" smtClean="0">
                <a:solidFill>
                  <a:schemeClr val="tx1"/>
                </a:solidFill>
                <a:latin typeface="+mn-lt"/>
                <a:ea typeface="+mn-ea"/>
                <a:cs typeface="+mn-cs"/>
              </a:rPr>
              <a:t>Пошатаев</a:t>
            </a:r>
            <a:r>
              <a:rPr lang="ru-RU" sz="1200" kern="1200" dirty="0" smtClean="0">
                <a:solidFill>
                  <a:schemeClr val="tx1"/>
                </a:solidFill>
                <a:latin typeface="+mn-lt"/>
                <a:ea typeface="+mn-ea"/>
                <a:cs typeface="+mn-cs"/>
              </a:rPr>
              <a:t> А.В. и </a:t>
            </a:r>
            <a:r>
              <a:rPr lang="ru-RU" sz="1200" kern="1200" dirty="0" err="1" smtClean="0">
                <a:solidFill>
                  <a:schemeClr val="tx1"/>
                </a:solidFill>
                <a:latin typeface="+mn-lt"/>
                <a:ea typeface="+mn-ea"/>
                <a:cs typeface="+mn-cs"/>
              </a:rPr>
              <a:t>др.Семенова</a:t>
            </a:r>
            <a:r>
              <a:rPr lang="ru-RU" sz="1200" kern="1200" dirty="0" smtClean="0">
                <a:solidFill>
                  <a:schemeClr val="tx1"/>
                </a:solidFill>
                <a:latin typeface="+mn-lt"/>
                <a:ea typeface="+mn-ea"/>
                <a:cs typeface="+mn-cs"/>
              </a:rPr>
              <a:t> Е.И.,2005г,184с.</a:t>
            </a:r>
          </a:p>
          <a:p>
            <a:r>
              <a:rPr lang="ru-RU" sz="1200" kern="1200" dirty="0" smtClean="0">
                <a:solidFill>
                  <a:schemeClr val="tx1"/>
                </a:solidFill>
                <a:latin typeface="+mn-lt"/>
                <a:ea typeface="+mn-ea"/>
                <a:cs typeface="+mn-cs"/>
              </a:rPr>
              <a:t>25  БАГАУТДИНОВА Н. ФОРМИРОВАНИЕ СИСТЕМЫ МЕНЕДЖМЕНТА КАЧЕСТВА. // ПРОБЛЕМЫ ТЕОРИИ И ПРАКТИКИ УПРАВЛЕНИЯ. - 2006. - №1. - С.17 - 21.</a:t>
            </a:r>
          </a:p>
          <a:p>
            <a:r>
              <a:rPr lang="ru-RU" sz="1200" kern="1200" dirty="0" smtClean="0">
                <a:solidFill>
                  <a:schemeClr val="tx1"/>
                </a:solidFill>
                <a:latin typeface="+mn-lt"/>
                <a:ea typeface="+mn-ea"/>
                <a:cs typeface="+mn-cs"/>
              </a:rPr>
              <a:t>26  БАСОВСКИЙ Л.Е., ПРОТАСЬЕВ В.Б. УПРАВЛЕНИЕ КАЧЕСТВОМ: УЧЕБНИК. - М.: ИНФРА-М, 2004.-216 С.</a:t>
            </a:r>
          </a:p>
          <a:p>
            <a:r>
              <a:rPr lang="ru-RU" sz="1200" kern="1200" dirty="0" smtClean="0">
                <a:solidFill>
                  <a:schemeClr val="tx1"/>
                </a:solidFill>
                <a:latin typeface="+mn-lt"/>
                <a:ea typeface="+mn-ea"/>
                <a:cs typeface="+mn-cs"/>
              </a:rPr>
              <a:t>27  БУРКОВ В. Н., НОВИКОВ Д. А. МОДЕЛИ И МЕХАНИЗМЫ СИСТЕМ В УПРАВЛЕНИИ КАЧЕСТВОМ. // ПРОБЛЕМЫ ТЕОРИИ И ПРАКТИКИ УПРАВЛЕНИЯ. - 2005. - №4. - С. 18 - 23.</a:t>
            </a:r>
          </a:p>
          <a:p>
            <a:r>
              <a:rPr lang="ru-RU" sz="1200" kern="1200" dirty="0" smtClean="0">
                <a:solidFill>
                  <a:schemeClr val="tx1"/>
                </a:solidFill>
                <a:latin typeface="+mn-lt"/>
                <a:ea typeface="+mn-ea"/>
                <a:cs typeface="+mn-cs"/>
              </a:rPr>
              <a:t>28   ВАРАКУТА С.А. УПРАВЛЕНИЕ КАЧЕСТВОМ ПРОДУКЦИИ: УЧЕБНОЕ ПОСОБИЕ. - М.: ИНФРА-М, 2005. - 207 с.</a:t>
            </a:r>
          </a:p>
          <a:p>
            <a:r>
              <a:rPr lang="ru-RU" sz="1200" kern="1200" dirty="0" smtClean="0">
                <a:solidFill>
                  <a:schemeClr val="tx1"/>
                </a:solidFill>
                <a:latin typeface="+mn-lt"/>
                <a:ea typeface="+mn-ea"/>
                <a:cs typeface="+mn-cs"/>
              </a:rPr>
              <a:t>29  ВИНОКУРОВ В.А. ОРГАНИЗАЦИЯ СТРАТЕГИЧЕСКОГО УПРАВЛЕНИЯ НА ПРЕДПРИЯТИИ. - М.: ЦЕНТР ЭКОНОМИКИ И МАРКЕТИНГА, 2004. - 160 с.</a:t>
            </a:r>
          </a:p>
          <a:p>
            <a:r>
              <a:rPr lang="ru-RU" sz="1200" kern="1200" dirty="0" smtClean="0">
                <a:solidFill>
                  <a:schemeClr val="tx1"/>
                </a:solidFill>
                <a:latin typeface="+mn-lt"/>
                <a:ea typeface="+mn-ea"/>
                <a:cs typeface="+mn-cs"/>
              </a:rPr>
              <a:t>30. ВИХАНСКИЙ О.С. СТРАТЕГИЧЕСКОЕ УПРАВЛЕНИЕ. - М.: ИЗД-ВО МГУ, 2005. -252с.</a:t>
            </a:r>
          </a:p>
          <a:p>
            <a:r>
              <a:rPr lang="ru-RU" sz="1200" kern="1200" dirty="0" smtClean="0">
                <a:solidFill>
                  <a:schemeClr val="tx1"/>
                </a:solidFill>
                <a:latin typeface="+mn-lt"/>
                <a:ea typeface="+mn-ea"/>
                <a:cs typeface="+mn-cs"/>
              </a:rPr>
              <a:t>31. ГЛИЧЕВ А.В. КАЧЕСТВО ПРОДУКЦИИ. СИСТЕМА УПРАВЛЕНИЯ - М.: ПРОГРЕСС, 2004.-312 с.</a:t>
            </a:r>
          </a:p>
          <a:p>
            <a:r>
              <a:rPr lang="ru-RU" sz="1200" kern="1200" dirty="0" smtClean="0">
                <a:solidFill>
                  <a:schemeClr val="tx1"/>
                </a:solidFill>
                <a:latin typeface="+mn-lt"/>
                <a:ea typeface="+mn-ea"/>
                <a:cs typeface="+mn-cs"/>
              </a:rPr>
              <a:t>32. ИЛЬЕНКОВА С.Д. И ДР. УПРАВЛЕНИЕ КАЧЕСТВОМ: УЧЕБНИК / ПОД РЕД. С.Д. ИЛЬЕНКОВОЙ. - М.: БАНКИ И БИРЖИ, ЮНИТИ, 2005. - 423 с.</a:t>
            </a:r>
          </a:p>
          <a:p>
            <a:r>
              <a:rPr lang="ru-RU" sz="1200" kern="1200" dirty="0" smtClean="0">
                <a:solidFill>
                  <a:schemeClr val="tx1"/>
                </a:solidFill>
                <a:latin typeface="+mn-lt"/>
                <a:ea typeface="+mn-ea"/>
                <a:cs typeface="+mn-cs"/>
              </a:rPr>
              <a:t>33. КРЫЛОВА Г.Д. ОСНОВЫ СТАНДАРТИЗАЦИИ, СЕРТИФИКАЦИИ, МЕТРОЛОГИИ: УЧЕБНИК. - М.: ЮНИТИ-ДАНА, 2004. -318 с.</a:t>
            </a:r>
          </a:p>
          <a:p>
            <a:r>
              <a:rPr lang="ru-RU" sz="1200" kern="1200" dirty="0" smtClean="0">
                <a:solidFill>
                  <a:schemeClr val="tx1"/>
                </a:solidFill>
                <a:latin typeface="+mn-lt"/>
                <a:ea typeface="+mn-ea"/>
                <a:cs typeface="+mn-cs"/>
              </a:rPr>
              <a:t>34. КРЕМНЕВ Г.Р. УПРАВЛЕНИЕ ПРОИЗВОДИТЕЛЬНОСТЬЮ И КАЧЕСТВОМ: 17- МОДУЛЬНАЯ ПРОГРАММА ДЛЯ МЕНЕДЖЕРОВ "УПРАВЛЕНИЕ РАЗВИТИЕМ ОРГАНИЗАЦИИ". МОДУЛЬ 5. - М.: ИНФРА-М, 2004. - 256 с.</a:t>
            </a:r>
          </a:p>
          <a:p>
            <a:r>
              <a:rPr lang="ru-RU" sz="1200" kern="1200" dirty="0" smtClean="0">
                <a:solidFill>
                  <a:schemeClr val="tx1"/>
                </a:solidFill>
                <a:latin typeface="+mn-lt"/>
                <a:ea typeface="+mn-ea"/>
                <a:cs typeface="+mn-cs"/>
              </a:rPr>
              <a:t>35. МЕНЕДЖМЕНТ ОРГАНИЗАЦИИ: УЧЕБ. ПОСОБИЕ / ПОД РЕД. З.М. РУМЯНЦЕВОЙ. - М: ИНФРА-М, 2005. - 432 с.</a:t>
            </a:r>
          </a:p>
          <a:p>
            <a:r>
              <a:rPr lang="ru-RU" sz="1200" kern="1200" dirty="0" smtClean="0">
                <a:solidFill>
                  <a:schemeClr val="tx1"/>
                </a:solidFill>
                <a:latin typeface="+mn-lt"/>
                <a:ea typeface="+mn-ea"/>
                <a:cs typeface="+mn-cs"/>
              </a:rPr>
              <a:t>36. МЕСКОН М., АЛЬБЕРТ М., ХЕДОУРИ Ф. ОСНОВЫ МЕНЕДЖМЕНТА. - М.: ДЕЛО, 2004.-432 с.</a:t>
            </a:r>
          </a:p>
          <a:p>
            <a:r>
              <a:rPr lang="ru-RU" sz="1200" kern="1200" dirty="0" smtClean="0">
                <a:solidFill>
                  <a:schemeClr val="tx1"/>
                </a:solidFill>
                <a:latin typeface="+mn-lt"/>
                <a:ea typeface="+mn-ea"/>
                <a:cs typeface="+mn-cs"/>
              </a:rPr>
              <a:t>37. МОИСЕЕВА Н.К., АНИСКИН Ю.П. СОВРЕМЕННОЕ ПРЕДПРИЯТИЕ: КОНКУРЕНТОСПОСОБНОСТЬ, МАРКЕТИНГ, ОБНОВЛЕНИЕ. ТОМ 1,2.- М.: ВНЕШТОРГИЗДАТ, 2003. – 522с.</a:t>
            </a:r>
          </a:p>
          <a:p>
            <a:r>
              <a:rPr lang="ru-RU" sz="1200" kern="1200" dirty="0" smtClean="0">
                <a:solidFill>
                  <a:schemeClr val="tx1"/>
                </a:solidFill>
                <a:latin typeface="+mn-lt"/>
                <a:ea typeface="+mn-ea"/>
                <a:cs typeface="+mn-cs"/>
              </a:rPr>
              <a:t>38. ПОРТЕР М. МЕЖДУНАРОДНАЯ КОНКУРЕНЦИЯ / ПЕР. С АНГЛ. - М.: МЕЖДУНАРОДНЫЕ ОТНОШЕНИЯ, 2003. -896 с.</a:t>
            </a:r>
          </a:p>
          <a:p>
            <a:r>
              <a:rPr lang="ru-RU" sz="1200" kern="1200" dirty="0" smtClean="0">
                <a:solidFill>
                  <a:schemeClr val="tx1"/>
                </a:solidFill>
                <a:latin typeface="+mn-lt"/>
                <a:ea typeface="+mn-ea"/>
                <a:cs typeface="+mn-cs"/>
              </a:rPr>
              <a:t>39. СЕРГЕЕВ А.Г., ЛАТЫШЕВ М.В. СЕРТИФИКАЦИЯ: УЧЕБНОЕ ПОСОБИЕ. - М.: ЛОГОС, 2004. - 220 С.</a:t>
            </a:r>
          </a:p>
          <a:p>
            <a:r>
              <a:rPr lang="ru-RU" sz="1200" kern="1200" dirty="0" smtClean="0">
                <a:solidFill>
                  <a:schemeClr val="tx1"/>
                </a:solidFill>
                <a:latin typeface="+mn-lt"/>
                <a:ea typeface="+mn-ea"/>
                <a:cs typeface="+mn-cs"/>
              </a:rPr>
              <a:t>          40. СПРАВОЧНИК ДИРЕКТОРА ПРЕДПРИЯТИЯ / ПОД РЕД. М.Г. ЛАПУСТЫ. М.: ИНФРА-М, 2005.-750 с.</a:t>
            </a:r>
          </a:p>
          <a:p>
            <a:r>
              <a:rPr lang="ru-RU" sz="1200" kern="1200" dirty="0" smtClean="0">
                <a:solidFill>
                  <a:schemeClr val="tx1"/>
                </a:solidFill>
                <a:latin typeface="+mn-lt"/>
                <a:ea typeface="+mn-ea"/>
                <a:cs typeface="+mn-cs"/>
              </a:rPr>
              <a:t>41. СТАНДАРТИЗАЦИЯ И УПРАВЛЕНИЕ КАЧЕСТВОМ ПРОДУКЦИИ: УЧЕБНИК // ПОД РЕД. ПРОФ. В.А. ШВАНДЕРА. - М.: 2005. - 248 с.</a:t>
            </a:r>
          </a:p>
          <a:p>
            <a:r>
              <a:rPr lang="ru-RU" sz="1200" kern="1200" dirty="0" smtClean="0">
                <a:solidFill>
                  <a:schemeClr val="tx1"/>
                </a:solidFill>
                <a:latin typeface="+mn-lt"/>
                <a:ea typeface="+mn-ea"/>
                <a:cs typeface="+mn-cs"/>
              </a:rPr>
              <a:t>42. ФАТХУТДИНОВ Р.А. МЕНЕДЖМЕНТ КОНКУРЕНТОСПОСОБНОСТИ ТОВАРОВ. - М.: АО "БИЗНЕС-ШКОЛА", 2005. -408 с.</a:t>
            </a:r>
          </a:p>
          <a:p>
            <a:r>
              <a:rPr lang="ru-RU" sz="1200" kern="1200" dirty="0" smtClean="0">
                <a:solidFill>
                  <a:schemeClr val="tx1"/>
                </a:solidFill>
                <a:latin typeface="+mn-lt"/>
                <a:ea typeface="+mn-ea"/>
                <a:cs typeface="+mn-cs"/>
              </a:rPr>
              <a:t>43. ХАНЖИНА В., ПОПОВ Е. СТРУКТУРА РЫНОЧНОГО ПОТЕНЦИАЛА ПРЕДПРИЯТИЯ // ПРОБЛЕМЫ ТЕОРИИ И ПРАКТИКИ УПРАВЛЕНИЯ - 2004. - № 6. - С. 118-122.</a:t>
            </a:r>
          </a:p>
          <a:p>
            <a:r>
              <a:rPr lang="ru-RU" sz="1200" kern="1200" dirty="0" smtClean="0">
                <a:solidFill>
                  <a:schemeClr val="tx1"/>
                </a:solidFill>
                <a:latin typeface="+mn-lt"/>
                <a:ea typeface="+mn-ea"/>
                <a:cs typeface="+mn-cs"/>
              </a:rPr>
              <a:t>44. ХОРЕВ А.И. И ДР. МОНИТОРИНГОВЫЙ АНАЛИЗ КАК ИНФОРМАЦИОННАЯ ОСНОВА СОЦИАЛЬНО-ЭКОНОМИЧЕСКОГО УПРАВЛЕНИЯ ПРЕДПРИЯТИЕМ (НА ПРИМЕРЕ ВОРОНЕЖСКОЙ ОБЛАСТИ) // МЕНЕДЖМЕНТ В РОССИИ И ЗА РУБЕЖОМ. - 2005. - № 3. - С. 39- 55.</a:t>
            </a:r>
          </a:p>
          <a:p>
            <a:r>
              <a:rPr lang="ru-RU" sz="1200" kern="1200" dirty="0" smtClean="0">
                <a:solidFill>
                  <a:schemeClr val="tx1"/>
                </a:solidFill>
                <a:latin typeface="+mn-lt"/>
                <a:ea typeface="+mn-ea"/>
                <a:cs typeface="+mn-cs"/>
              </a:rPr>
              <a:t>45. ЧЕРКАССКИЙ С. ISO-9000: КОМУ ЭТО НУЖНО? // НОВЫЕ РЫНКИ. - 2005. - №1. - С. 14 - 16.</a:t>
            </a:r>
          </a:p>
          <a:p>
            <a:r>
              <a:rPr lang="ru-RU" sz="1200" kern="1200" dirty="0" smtClean="0">
                <a:solidFill>
                  <a:schemeClr val="tx1"/>
                </a:solidFill>
                <a:latin typeface="+mn-lt"/>
                <a:ea typeface="+mn-ea"/>
                <a:cs typeface="+mn-cs"/>
              </a:rPr>
              <a:t>46. ЭКОНОМИЧЕСКАЯ СТРАТЕГИЯ ФИРМЫ / ПОД РЕД. А.П. ГРАДОВА. - СПБ.: СПЕЦИАЛЬНАЯ ЛИТЕРАТУРА, 2005. - 411 с.</a:t>
            </a:r>
          </a:p>
          <a:p>
            <a:r>
              <a:rPr lang="ru-RU" sz="1200" kern="1200" dirty="0" smtClean="0">
                <a:solidFill>
                  <a:schemeClr val="tx1"/>
                </a:solidFill>
                <a:latin typeface="+mn-lt"/>
                <a:ea typeface="+mn-ea"/>
                <a:cs typeface="+mn-cs"/>
              </a:rPr>
              <a:t>47. ЯНГ М., РЮЭГГ-ШТЮРМ И. ЗНАЧЕНИЕ НОВЫХ СЕТЕОБРАЗНЫХ ОРГАНИЗАЦИОННО-УПРАВЛЕНЧЕСКИХ ФОРМ ДЛЯ ДИНАМИЗАЦИИ ПРЕДПРИЯТИЙ // ПРОБЛЕМЫ ТЕОРИИ И ПРАКТИКИ УПРАВЛЕНИЯ. -2004. -№ 6. - С. 106-112.</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30</a:t>
            </a:fld>
            <a:endParaRPr lang="ru-RU"/>
          </a:p>
        </p:txBody>
      </p:sp>
    </p:spTree>
    <p:extLst>
      <p:ext uri="{BB962C8B-B14F-4D97-AF65-F5344CB8AC3E}">
        <p14:creationId xmlns:p14="http://schemas.microsoft.com/office/powerpoint/2010/main" val="15113097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САНКТ-ПЕТЕРБУРГСКИЙ ИНСТИТУТ ВНЕШНЕЭКОНОМИЧЕСКИХ СВЯЗЕЙ ЭКОНОМИКИ И ПРАВА</a:t>
            </a:r>
          </a:p>
          <a:p>
            <a:r>
              <a:rPr lang="ru-RU" sz="1200" kern="1200" dirty="0" smtClean="0">
                <a:solidFill>
                  <a:schemeClr val="tx1"/>
                </a:solidFill>
                <a:latin typeface="+mn-lt"/>
                <a:ea typeface="+mn-ea"/>
                <a:cs typeface="+mn-cs"/>
              </a:rPr>
              <a:t>Реферат на тему:</a:t>
            </a:r>
          </a:p>
          <a:p>
            <a:r>
              <a:rPr lang="ru-RU" sz="1200" kern="1200" dirty="0" smtClean="0">
                <a:solidFill>
                  <a:schemeClr val="tx1"/>
                </a:solidFill>
                <a:latin typeface="+mn-lt"/>
                <a:ea typeface="+mn-ea"/>
                <a:cs typeface="+mn-cs"/>
              </a:rPr>
              <a:t>"Металлургия цветных металлов"</a:t>
            </a:r>
          </a:p>
          <a:p>
            <a:r>
              <a:rPr lang="ru-RU" sz="1200" kern="1200" dirty="0" smtClean="0">
                <a:solidFill>
                  <a:schemeClr val="tx1"/>
                </a:solidFill>
                <a:latin typeface="+mn-lt"/>
                <a:ea typeface="+mn-ea"/>
                <a:cs typeface="+mn-cs"/>
              </a:rPr>
              <a:t>Выполнила:</a:t>
            </a:r>
          </a:p>
          <a:p>
            <a:r>
              <a:rPr lang="ru-RU" sz="1200" kern="1200" dirty="0" smtClean="0">
                <a:solidFill>
                  <a:schemeClr val="tx1"/>
                </a:solidFill>
                <a:latin typeface="+mn-lt"/>
                <a:ea typeface="+mn-ea"/>
                <a:cs typeface="+mn-cs"/>
              </a:rPr>
              <a:t>Студентка </a:t>
            </a:r>
            <a:r>
              <a:rPr lang="ru-RU" sz="1200" kern="1200" dirty="0" err="1" smtClean="0">
                <a:solidFill>
                  <a:schemeClr val="tx1"/>
                </a:solidFill>
                <a:latin typeface="+mn-lt"/>
                <a:ea typeface="+mn-ea"/>
                <a:cs typeface="+mn-cs"/>
              </a:rPr>
              <a:t>lll</a:t>
            </a:r>
            <a:r>
              <a:rPr lang="ru-RU" sz="1200" kern="1200" dirty="0" smtClean="0">
                <a:solidFill>
                  <a:schemeClr val="tx1"/>
                </a:solidFill>
                <a:latin typeface="+mn-lt"/>
                <a:ea typeface="+mn-ea"/>
                <a:cs typeface="+mn-cs"/>
              </a:rPr>
              <a:t> курса очного отделения экономического факультета</a:t>
            </a:r>
          </a:p>
          <a:p>
            <a:r>
              <a:rPr lang="ru-RU" sz="1200" kern="1200" dirty="0" smtClean="0">
                <a:solidFill>
                  <a:schemeClr val="tx1"/>
                </a:solidFill>
                <a:latin typeface="+mn-lt"/>
                <a:ea typeface="+mn-ea"/>
                <a:cs typeface="+mn-cs"/>
              </a:rPr>
              <a:t>Булатова М.С.</a:t>
            </a:r>
          </a:p>
          <a:p>
            <a:r>
              <a:rPr lang="ru-RU" sz="1200" kern="1200" dirty="0" smtClean="0">
                <a:solidFill>
                  <a:schemeClr val="tx1"/>
                </a:solidFill>
                <a:latin typeface="+mn-lt"/>
                <a:ea typeface="+mn-ea"/>
                <a:cs typeface="+mn-cs"/>
              </a:rPr>
              <a:t>Санкт-Петербург</a:t>
            </a:r>
          </a:p>
          <a:p>
            <a:r>
              <a:rPr lang="ru-RU" sz="1200" kern="1200" dirty="0" smtClean="0">
                <a:solidFill>
                  <a:schemeClr val="tx1"/>
                </a:solidFill>
                <a:latin typeface="+mn-lt"/>
                <a:ea typeface="+mn-ea"/>
                <a:cs typeface="+mn-cs"/>
              </a:rPr>
              <a:t>2012</a:t>
            </a:r>
          </a:p>
          <a:p>
            <a:r>
              <a:rPr lang="ru-RU" sz="1200" b="1" kern="1200" dirty="0" smtClean="0">
                <a:solidFill>
                  <a:schemeClr val="tx1"/>
                </a:solidFill>
                <a:latin typeface="+mn-lt"/>
                <a:ea typeface="+mn-ea"/>
                <a:cs typeface="+mn-cs"/>
              </a:rPr>
              <a:t>Содержание</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1. Общая характеристика отрасли</a:t>
            </a:r>
          </a:p>
          <a:p>
            <a:r>
              <a:rPr lang="ru-RU" sz="1200" b="0" kern="1200" dirty="0" smtClean="0">
                <a:solidFill>
                  <a:schemeClr val="tx1"/>
                </a:solidFill>
                <a:latin typeface="+mn-lt"/>
                <a:ea typeface="+mn-ea"/>
                <a:cs typeface="+mn-cs"/>
              </a:rPr>
              <a:t>Роль в народном хозяйстве</a:t>
            </a:r>
          </a:p>
          <a:p>
            <a:r>
              <a:rPr lang="ru-RU" sz="1200" b="0" kern="1200" dirty="0" smtClean="0">
                <a:solidFill>
                  <a:schemeClr val="tx1"/>
                </a:solidFill>
                <a:latin typeface="+mn-lt"/>
                <a:ea typeface="+mn-ea"/>
                <a:cs typeface="+mn-cs"/>
              </a:rPr>
              <a:t>Динамика производства цветных металлов</a:t>
            </a:r>
          </a:p>
          <a:p>
            <a:r>
              <a:rPr lang="ru-RU" sz="1200" b="0" kern="1200" dirty="0" smtClean="0">
                <a:solidFill>
                  <a:schemeClr val="tx1"/>
                </a:solidFill>
                <a:latin typeface="+mn-lt"/>
                <a:ea typeface="+mn-ea"/>
                <a:cs typeface="+mn-cs"/>
              </a:rPr>
              <a:t>Современное состояния комплекса</a:t>
            </a:r>
          </a:p>
          <a:p>
            <a:r>
              <a:rPr lang="ru-RU" sz="1200" b="0" kern="1200" dirty="0" smtClean="0">
                <a:solidFill>
                  <a:schemeClr val="tx1"/>
                </a:solidFill>
                <a:latin typeface="+mn-lt"/>
                <a:ea typeface="+mn-ea"/>
                <a:cs typeface="+mn-cs"/>
              </a:rPr>
              <a:t>2. Конъюнктура международного и отечественного рынка цветных металлов</a:t>
            </a:r>
          </a:p>
          <a:p>
            <a:r>
              <a:rPr lang="ru-RU" sz="1200" b="0" kern="1200" dirty="0" smtClean="0">
                <a:solidFill>
                  <a:schemeClr val="tx1"/>
                </a:solidFill>
                <a:latin typeface="+mn-lt"/>
                <a:ea typeface="+mn-ea"/>
                <a:cs typeface="+mn-cs"/>
              </a:rPr>
              <a:t>3. Понятие </a:t>
            </a:r>
            <a:r>
              <a:rPr lang="ru-RU" sz="1200" b="0" kern="1200" dirty="0" err="1" smtClean="0">
                <a:solidFill>
                  <a:schemeClr val="tx1"/>
                </a:solidFill>
                <a:latin typeface="+mn-lt"/>
                <a:ea typeface="+mn-ea"/>
                <a:cs typeface="+mn-cs"/>
              </a:rPr>
              <a:t>толлинга</a:t>
            </a:r>
            <a:r>
              <a:rPr lang="ru-RU" sz="1200" b="0" kern="1200" dirty="0" smtClean="0">
                <a:solidFill>
                  <a:schemeClr val="tx1"/>
                </a:solidFill>
                <a:latin typeface="+mn-lt"/>
                <a:ea typeface="+mn-ea"/>
                <a:cs typeface="+mn-cs"/>
              </a:rPr>
              <a:t> и его использование в отрасли</a:t>
            </a:r>
          </a:p>
          <a:p>
            <a:r>
              <a:rPr lang="ru-RU" sz="1200" b="0" kern="1200" dirty="0" smtClean="0">
                <a:solidFill>
                  <a:schemeClr val="tx1"/>
                </a:solidFill>
                <a:latin typeface="+mn-lt"/>
                <a:ea typeface="+mn-ea"/>
                <a:cs typeface="+mn-cs"/>
              </a:rPr>
              <a:t>4. Демпинг и использование антидемпинговых мер на мировом рынке цветных металлов</a:t>
            </a:r>
          </a:p>
          <a:p>
            <a:r>
              <a:rPr lang="ru-RU" sz="1200" b="1" kern="1200" dirty="0" smtClean="0">
                <a:solidFill>
                  <a:schemeClr val="tx1"/>
                </a:solidFill>
                <a:latin typeface="+mn-lt"/>
                <a:ea typeface="+mn-ea"/>
                <a:cs typeface="+mn-cs"/>
              </a:rPr>
              <a:t>1. Общая характеристика отрасли</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Металлургический комплекс - это взаимообусловленное сочетание следующих технологических процессов:</a:t>
            </a:r>
          </a:p>
          <a:p>
            <a:r>
              <a:rPr lang="ru-RU" sz="1200" b="0" kern="1200" dirty="0" smtClean="0">
                <a:solidFill>
                  <a:schemeClr val="tx1"/>
                </a:solidFill>
                <a:latin typeface="+mn-lt"/>
                <a:ea typeface="+mn-ea"/>
                <a:cs typeface="+mn-cs"/>
              </a:rPr>
              <a:t>· добыча и подготовка сырья к переработке</a:t>
            </a:r>
          </a:p>
          <a:p>
            <a:r>
              <a:rPr lang="ru-RU" sz="1200" b="0" kern="1200" dirty="0" smtClean="0">
                <a:solidFill>
                  <a:schemeClr val="tx1"/>
                </a:solidFill>
                <a:latin typeface="+mn-lt"/>
                <a:ea typeface="+mn-ea"/>
                <a:cs typeface="+mn-cs"/>
              </a:rPr>
              <a:t>· (добыча, обогащение, </a:t>
            </a:r>
            <a:r>
              <a:rPr lang="ru-RU" sz="1200" b="0" kern="1200" dirty="0" err="1" smtClean="0">
                <a:solidFill>
                  <a:schemeClr val="tx1"/>
                </a:solidFill>
                <a:latin typeface="+mn-lt"/>
                <a:ea typeface="+mn-ea"/>
                <a:cs typeface="+mn-cs"/>
              </a:rPr>
              <a:t>агломерирование</a:t>
            </a:r>
            <a:r>
              <a:rPr lang="ru-RU" sz="1200" b="0" kern="1200" dirty="0" smtClean="0">
                <a:solidFill>
                  <a:schemeClr val="tx1"/>
                </a:solidFill>
                <a:latin typeface="+mn-lt"/>
                <a:ea typeface="+mn-ea"/>
                <a:cs typeface="+mn-cs"/>
              </a:rPr>
              <a:t>, получение необходимых концентратов).</a:t>
            </a:r>
          </a:p>
          <a:p>
            <a:r>
              <a:rPr lang="ru-RU" sz="1200" b="0" kern="1200" dirty="0" smtClean="0">
                <a:solidFill>
                  <a:schemeClr val="tx1"/>
                </a:solidFill>
                <a:latin typeface="+mn-lt"/>
                <a:ea typeface="+mn-ea"/>
                <a:cs typeface="+mn-cs"/>
              </a:rPr>
              <a:t>· металлургический передел - основной технологический процесс с получением цветных металлов</a:t>
            </a:r>
          </a:p>
          <a:p>
            <a:r>
              <a:rPr lang="ru-RU" sz="1200" b="0" kern="1200" dirty="0" smtClean="0">
                <a:solidFill>
                  <a:schemeClr val="tx1"/>
                </a:solidFill>
                <a:latin typeface="+mn-lt"/>
                <a:ea typeface="+mn-ea"/>
                <a:cs typeface="+mn-cs"/>
              </a:rPr>
              <a:t>· производство сплавов.</a:t>
            </a:r>
          </a:p>
          <a:p>
            <a:r>
              <a:rPr lang="ru-RU" sz="1200" b="0" kern="1200" dirty="0" smtClean="0">
                <a:solidFill>
                  <a:schemeClr val="tx1"/>
                </a:solidFill>
                <a:latin typeface="+mn-lt"/>
                <a:ea typeface="+mn-ea"/>
                <a:cs typeface="+mn-cs"/>
              </a:rPr>
              <a:t>· утилизация отходов основного производства и получение из них вторичных видов продукции.</a:t>
            </a:r>
          </a:p>
          <a:p>
            <a:r>
              <a:rPr lang="ru-RU" sz="1200" b="0" kern="1200" dirty="0" smtClean="0">
                <a:solidFill>
                  <a:schemeClr val="tx1"/>
                </a:solidFill>
                <a:latin typeface="+mn-lt"/>
                <a:ea typeface="+mn-ea"/>
                <a:cs typeface="+mn-cs"/>
              </a:rPr>
              <a:t>В зависимости от сочетания этих технологических процессов выделяются следующие типы производств в металлургическом комплексе:</a:t>
            </a:r>
          </a:p>
          <a:p>
            <a:r>
              <a:rPr lang="ru-RU" sz="1200" b="0" kern="1200" dirty="0" smtClean="0">
                <a:solidFill>
                  <a:schemeClr val="tx1"/>
                </a:solidFill>
                <a:latin typeface="+mn-lt"/>
                <a:ea typeface="+mn-ea"/>
                <a:cs typeface="+mn-cs"/>
              </a:rPr>
              <a:t>Производства полного цикла, которые представлены, как правило, комбинатами, в которых одновременно действуют все названные стадии технологического процесса.</a:t>
            </a:r>
          </a:p>
          <a:p>
            <a:r>
              <a:rPr lang="ru-RU" sz="1200" b="0" kern="1200" dirty="0" smtClean="0">
                <a:solidFill>
                  <a:schemeClr val="tx1"/>
                </a:solidFill>
                <a:latin typeface="+mn-lt"/>
                <a:ea typeface="+mn-ea"/>
                <a:cs typeface="+mn-cs"/>
              </a:rPr>
              <a:t>Производства неполного цикла - это предприятия, в которых осуществляются не все стадии технологического процесса. К неполному циклу относятся электротермия ферросплавов, электрометаллургия и др.</a:t>
            </a:r>
          </a:p>
          <a:p>
            <a:r>
              <a:rPr lang="ru-RU" sz="1200" b="0" kern="1200" dirty="0" smtClean="0">
                <a:solidFill>
                  <a:schemeClr val="tx1"/>
                </a:solidFill>
                <a:latin typeface="+mn-lt"/>
                <a:ea typeface="+mn-ea"/>
                <a:cs typeface="+mn-cs"/>
              </a:rPr>
              <a:t>Металлургический комплекс - это основа индустрии. Он является фундаментом машиностроения, обеспечивающего вместе с электроэнергетикой и химической промышленностью развитие научно - технического прогресса во всех звеньях народного хозяйства страны.</a:t>
            </a:r>
          </a:p>
          <a:p>
            <a:r>
              <a:rPr lang="ru-RU" sz="1200" b="0" kern="1200" dirty="0" smtClean="0">
                <a:solidFill>
                  <a:schemeClr val="tx1"/>
                </a:solidFill>
                <a:latin typeface="+mn-lt"/>
                <a:ea typeface="+mn-ea"/>
                <a:cs typeface="+mn-cs"/>
              </a:rPr>
              <a:t>Металлургия относится к числу базовых отраслей народного хозяйства и отличается высокой материалоемкостью и капиталоемкостью производства.</a:t>
            </a:r>
          </a:p>
          <a:p>
            <a:r>
              <a:rPr lang="ru-RU" sz="1200" b="0" kern="1200" dirty="0" smtClean="0">
                <a:solidFill>
                  <a:schemeClr val="tx1"/>
                </a:solidFill>
                <a:latin typeface="+mn-lt"/>
                <a:ea typeface="+mn-ea"/>
                <a:cs typeface="+mn-cs"/>
              </a:rPr>
              <a:t>На долю черных и цветных металлов приходится более 90% всего объема конструкционных материалов, применяемых в машиностроении России. В общем объеме транспортных перевозок Российской Федерации на металлургические грузы приходится свыше 35% всего грузооборота. На нужды металлургии расходуется 14% топлива и 16% электроэнергии, т.е. 25% этих ресурсов, расходуемых в промышленности.</a:t>
            </a:r>
          </a:p>
          <a:p>
            <a:r>
              <a:rPr lang="ru-RU" sz="1200" b="0" kern="1200" dirty="0" smtClean="0">
                <a:solidFill>
                  <a:schemeClr val="tx1"/>
                </a:solidFill>
                <a:latin typeface="+mn-lt"/>
                <a:ea typeface="+mn-ea"/>
                <a:cs typeface="+mn-cs"/>
              </a:rPr>
              <a:t>Состояние и развитие металлургической промышленности в конечном итоге определяют уровень научно - технического прогресса во всех отраслях народного хозяйства. Металлургический комплекс характеризуется концентрацией и комбинированием производства. Спецификой металлургического комплекса являются несопоставимый с другими отраслями масштаб производства и сложность технологического цикла. Для производства многих видов продукции необходимо 15-18 переделов, начиная от добычи руды и других видов сырья. При этом </a:t>
            </a:r>
            <a:r>
              <a:rPr lang="ru-RU" sz="1200" b="0" kern="1200" dirty="0" err="1" smtClean="0">
                <a:solidFill>
                  <a:schemeClr val="tx1"/>
                </a:solidFill>
                <a:latin typeface="+mn-lt"/>
                <a:ea typeface="+mn-ea"/>
                <a:cs typeface="+mn-cs"/>
              </a:rPr>
              <a:t>передельные</a:t>
            </a:r>
            <a:r>
              <a:rPr lang="ru-RU" sz="1200" b="0" kern="1200" dirty="0" smtClean="0">
                <a:solidFill>
                  <a:schemeClr val="tx1"/>
                </a:solidFill>
                <a:latin typeface="+mn-lt"/>
                <a:ea typeface="+mn-ea"/>
                <a:cs typeface="+mn-cs"/>
              </a:rPr>
              <a:t> предприятия имеют тесные связи между собой не только в пределах России, но и в масштабах стран Содружества.</a:t>
            </a:r>
          </a:p>
          <a:p>
            <a:r>
              <a:rPr lang="ru-RU" sz="1200" b="0" kern="1200" dirty="0" smtClean="0">
                <a:solidFill>
                  <a:schemeClr val="tx1"/>
                </a:solidFill>
                <a:latin typeface="+mn-lt"/>
                <a:ea typeface="+mn-ea"/>
                <a:cs typeface="+mn-cs"/>
              </a:rPr>
              <a:t>Так, в производстве титана и титанового проката сложилась устойчивая межгосударственная кооперация предприятий России, Украины, Казахстана и Таджикистана.</a:t>
            </a:r>
          </a:p>
          <a:p>
            <a:r>
              <a:rPr lang="ru-RU" sz="1200" b="0" kern="1200" dirty="0" smtClean="0">
                <a:solidFill>
                  <a:schemeClr val="tx1"/>
                </a:solidFill>
                <a:latin typeface="+mn-lt"/>
                <a:ea typeface="+mn-ea"/>
                <a:cs typeface="+mn-cs"/>
              </a:rPr>
              <a:t>Исключительно велико комплексообразующее и районообразующее значение металлургического комплекса в территориальной структуре народного хозяйства России. Современные крупные предприятия металлургического комплекса по характеру внутренних технологических связей представляют собой </a:t>
            </a:r>
            <a:r>
              <a:rPr lang="ru-RU" sz="1200" b="0" kern="1200" dirty="0" err="1" smtClean="0">
                <a:solidFill>
                  <a:schemeClr val="tx1"/>
                </a:solidFill>
                <a:latin typeface="+mn-lt"/>
                <a:ea typeface="+mn-ea"/>
                <a:cs typeface="+mn-cs"/>
              </a:rPr>
              <a:t>металлургическо</a:t>
            </a:r>
            <a:r>
              <a:rPr lang="ru-RU" sz="1200" b="0" kern="1200" dirty="0" smtClean="0">
                <a:solidFill>
                  <a:schemeClr val="tx1"/>
                </a:solidFill>
                <a:latin typeface="+mn-lt"/>
                <a:ea typeface="+mn-ea"/>
                <a:cs typeface="+mn-cs"/>
              </a:rPr>
              <a:t> - энергохимические комбинаты.</a:t>
            </a:r>
          </a:p>
          <a:p>
            <a:r>
              <a:rPr lang="ru-RU" sz="1200" b="0" kern="1200" dirty="0" smtClean="0">
                <a:solidFill>
                  <a:schemeClr val="tx1"/>
                </a:solidFill>
                <a:latin typeface="+mn-lt"/>
                <a:ea typeface="+mn-ea"/>
                <a:cs typeface="+mn-cs"/>
              </a:rPr>
              <a:t>Кроме основного производства, в составе металлургических предприятий создаются производства на основе утилизации разного рода вторичных ресурсов сырья и материалов ( сернокислотное производство, тяжелый органический синтез по производству бензола, аммиака и другой химической продукции, производство строительных материалов - цемент, блочные изделия, а также фосфорных и азотных удобрений и т.п.</a:t>
            </a:r>
          </a:p>
          <a:p>
            <a:r>
              <a:rPr lang="ru-RU" sz="1200" b="0" kern="1200" dirty="0" smtClean="0">
                <a:solidFill>
                  <a:schemeClr val="tx1"/>
                </a:solidFill>
                <a:latin typeface="+mn-lt"/>
                <a:ea typeface="+mn-ea"/>
                <a:cs typeface="+mn-cs"/>
              </a:rPr>
              <a:t>Наиболее распространенными спутниками металлургических предприятий являются: </a:t>
            </a:r>
            <a:r>
              <a:rPr lang="ru-RU" sz="1200" b="0" kern="1200" dirty="0" err="1" smtClean="0">
                <a:solidFill>
                  <a:schemeClr val="tx1"/>
                </a:solidFill>
                <a:latin typeface="+mn-lt"/>
                <a:ea typeface="+mn-ea"/>
                <a:cs typeface="+mn-cs"/>
              </a:rPr>
              <a:t>теплоэлектроэнергетика</a:t>
            </a:r>
            <a:r>
              <a:rPr lang="ru-RU" sz="1200" b="0" kern="1200" dirty="0" smtClean="0">
                <a:solidFill>
                  <a:schemeClr val="tx1"/>
                </a:solidFill>
                <a:latin typeface="+mn-lt"/>
                <a:ea typeface="+mn-ea"/>
                <a:cs typeface="+mn-cs"/>
              </a:rPr>
              <a:t>, металлоемкое машиностроение (металлическое и горное оборудование, тяжелое станкостроение), производство металлоконструкций, метизов.</a:t>
            </a:r>
          </a:p>
          <a:p>
            <a:r>
              <a:rPr lang="ru-RU" sz="1200" b="0" kern="1200" dirty="0" smtClean="0">
                <a:solidFill>
                  <a:schemeClr val="tx1"/>
                </a:solidFill>
                <a:latin typeface="+mn-lt"/>
                <a:ea typeface="+mn-ea"/>
                <a:cs typeface="+mn-cs"/>
              </a:rPr>
              <a:t>На размещение металлургических комбинатов большое влияние оказывают:</a:t>
            </a:r>
          </a:p>
          <a:p>
            <a:r>
              <a:rPr lang="ru-RU" sz="1200" b="0" kern="1200" dirty="0" smtClean="0">
                <a:solidFill>
                  <a:schemeClr val="tx1"/>
                </a:solidFill>
                <a:latin typeface="+mn-lt"/>
                <a:ea typeface="+mn-ea"/>
                <a:cs typeface="+mn-cs"/>
              </a:rPr>
              <a:t>· особенности используемого сырья ( руды),</a:t>
            </a:r>
          </a:p>
          <a:p>
            <a:r>
              <a:rPr lang="ru-RU" sz="1200" b="0" kern="1200" dirty="0" smtClean="0">
                <a:solidFill>
                  <a:schemeClr val="tx1"/>
                </a:solidFill>
                <a:latin typeface="+mn-lt"/>
                <a:ea typeface="+mn-ea"/>
                <a:cs typeface="+mn-cs"/>
              </a:rPr>
              <a:t>· применяемый для получения металла вид энергии,</a:t>
            </a:r>
          </a:p>
          <a:p>
            <a:r>
              <a:rPr lang="ru-RU" sz="1200" b="0" kern="1200" dirty="0" smtClean="0">
                <a:solidFill>
                  <a:schemeClr val="tx1"/>
                </a:solidFill>
                <a:latin typeface="+mn-lt"/>
                <a:ea typeface="+mn-ea"/>
                <a:cs typeface="+mn-cs"/>
              </a:rPr>
              <a:t>· география сырьевых и энергетических источников.</a:t>
            </a:r>
          </a:p>
          <a:p>
            <a:r>
              <a:rPr lang="ru-RU" sz="1200" b="0" kern="1200" dirty="0" smtClean="0">
                <a:solidFill>
                  <a:schemeClr val="tx1"/>
                </a:solidFill>
                <a:latin typeface="+mn-lt"/>
                <a:ea typeface="+mn-ea"/>
                <a:cs typeface="+mn-cs"/>
              </a:rPr>
              <a:t>Металлургические предприятия выгоднее всего создавать в сырьевых и энергетических базах, а иногда и между ними. При размещении учитывают также обеспеченность водой и транспортными путями, необходимость охраны природы.</a:t>
            </a:r>
          </a:p>
          <a:p>
            <a:r>
              <a:rPr lang="ru-RU" sz="1200" b="1" i="1" kern="1200" dirty="0" smtClean="0">
                <a:solidFill>
                  <a:schemeClr val="tx1"/>
                </a:solidFill>
                <a:latin typeface="+mn-lt"/>
                <a:ea typeface="+mn-ea"/>
                <a:cs typeface="+mn-cs"/>
              </a:rPr>
              <a:t>Роль в народном хозяйстве</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Современная металлургия неразрывно связана с такой отраслью промышленности, как машиностроение. Многие машиностроительные предприятия используют цветные металлы при производстве оборудования, причем спектр этого достаточно широк. С использованием цветных металлов изготавливает свою продукцию завод </a:t>
            </a:r>
            <a:r>
              <a:rPr lang="ru-RU" sz="1200" b="0" i="0" kern="1200" dirty="0" err="1" smtClean="0">
                <a:solidFill>
                  <a:schemeClr val="tx1"/>
                </a:solidFill>
                <a:latin typeface="+mn-lt"/>
                <a:ea typeface="+mn-ea"/>
                <a:cs typeface="+mn-cs"/>
              </a:rPr>
              <a:t>электропогрузчиков</a:t>
            </a:r>
            <a:r>
              <a:rPr lang="ru-RU" sz="1200" b="0" i="0" kern="1200" dirty="0" smtClean="0">
                <a:solidFill>
                  <a:schemeClr val="tx1"/>
                </a:solidFill>
                <a:latin typeface="+mn-lt"/>
                <a:ea typeface="+mn-ea"/>
                <a:cs typeface="+mn-cs"/>
              </a:rPr>
              <a:t>, не обходится без комплектующих из цветных металлов и сельскохозяйственная техника, складская грузоподъемная техника и множество другого оборудования и механизмов.</a:t>
            </a:r>
          </a:p>
          <a:p>
            <a:r>
              <a:rPr lang="ru-RU" sz="1200" b="0" i="0" kern="1200" dirty="0" smtClean="0">
                <a:solidFill>
                  <a:schemeClr val="tx1"/>
                </a:solidFill>
                <a:latin typeface="+mn-lt"/>
                <a:ea typeface="+mn-ea"/>
                <a:cs typeface="+mn-cs"/>
              </a:rPr>
              <a:t>Обусловлен данный факт тем, что цветные металлы обладают рядом уникальных эксплуатационных характеристик и химических свойств. Отметим такие замечательные свойства, как высокая степень ковкости, тепло и электропроводности.</a:t>
            </a:r>
          </a:p>
          <a:p>
            <a:r>
              <a:rPr lang="ru-RU" sz="1200" b="0" i="0" kern="1200" dirty="0" smtClean="0">
                <a:solidFill>
                  <a:schemeClr val="tx1"/>
                </a:solidFill>
                <a:latin typeface="+mn-lt"/>
                <a:ea typeface="+mn-ea"/>
                <a:cs typeface="+mn-cs"/>
              </a:rPr>
              <a:t>Помимо цветных металлов в промышленности используются также черные металлы, к которым относится железо и сплавы из железа. Отметим также, что в ювелирной промышленности, в некоторых отраслях машиностроения применяются драгоценные и благородные металлы. Конечно, сельскохозяйственная техника с золотым рулем не выпускается, а вот в оборудовании металлы платиновой группы, золото или серебро в ограниченном количестве могут присутствовать. Металлы подразделяются также на легкие, обладающие достаточно низкой плотностью, и тяжелые, у которых показатель плотности значительно выше, чем у железа.</a:t>
            </a:r>
          </a:p>
          <a:p>
            <a:r>
              <a:rPr lang="ru-RU" sz="1200" b="0" i="0" kern="1200" dirty="0" smtClean="0">
                <a:solidFill>
                  <a:schemeClr val="tx1"/>
                </a:solidFill>
                <a:latin typeface="+mn-lt"/>
                <a:ea typeface="+mn-ea"/>
                <a:cs typeface="+mn-cs"/>
              </a:rPr>
              <a:t>Все вышеперечисленные группы металлов, кроме черных относятся к цветным металлам.</a:t>
            </a:r>
          </a:p>
          <a:p>
            <a:r>
              <a:rPr lang="ru-RU" sz="1200" b="0" i="0" kern="1200" dirty="0" smtClean="0">
                <a:solidFill>
                  <a:schemeClr val="tx1"/>
                </a:solidFill>
                <a:latin typeface="+mn-lt"/>
                <a:ea typeface="+mn-ea"/>
                <a:cs typeface="+mn-cs"/>
              </a:rPr>
              <a:t>А теперь о каждой группе отдельно. К легким металлам, плотность которых ниже, чем у железа, относится широко применяемый при производстве различной техники, алюминий, а также титан и магний. Значительно выше по плотности и больше по весу, чем железо, соответственно, тяжелые металлы. Поэтому необходимо складское грузоподъемное оборудование, что проводить разгрузочные и погрузочные работы, хранение в складских терминалах меди, свинца, никеля, олова и цинка. Существуют и другие группы цветных металлов, среди которых отметим редкоземельные и радиоактивные металлы, а также цветные металлы с тугоплавкими свойствами, и так называемые рассеянные металлы.</a:t>
            </a:r>
          </a:p>
          <a:p>
            <a:r>
              <a:rPr lang="ru-RU" sz="1200" b="0" i="0" kern="1200" dirty="0" smtClean="0">
                <a:solidFill>
                  <a:schemeClr val="tx1"/>
                </a:solidFill>
                <a:latin typeface="+mn-lt"/>
                <a:ea typeface="+mn-ea"/>
                <a:cs typeface="+mn-cs"/>
              </a:rPr>
              <a:t>В машиностроении, да и в других отраслях промышленности, как отмечалось выше, широкое распространение нашло использование алюминия, и сплавов этого металла. К основным положительным характеристикам материала отнесем высокую степень теплопроводности и пластичности, низкий вес изделий. Среди отрицательных черт алюминия числятся низкие механические характеристики. В промышленности используется как первичный, так и вторичный алюминий.</a:t>
            </a:r>
          </a:p>
          <a:p>
            <a:r>
              <a:rPr lang="ru-RU" sz="1200" b="0" i="0" kern="1200" dirty="0" smtClean="0">
                <a:solidFill>
                  <a:schemeClr val="tx1"/>
                </a:solidFill>
                <a:latin typeface="+mn-lt"/>
                <a:ea typeface="+mn-ea"/>
                <a:cs typeface="+mn-cs"/>
              </a:rPr>
              <a:t>В больших объемах при промышленном производстве изделий также используется медь. Среди положительных характеристик меди высокая степень пластично, </a:t>
            </a:r>
            <a:r>
              <a:rPr lang="ru-RU" sz="1200" b="0" i="0" kern="1200" dirty="0" err="1" smtClean="0">
                <a:solidFill>
                  <a:schemeClr val="tx1"/>
                </a:solidFill>
                <a:latin typeface="+mn-lt"/>
                <a:ea typeface="+mn-ea"/>
                <a:cs typeface="+mn-cs"/>
              </a:rPr>
              <a:t>электро</a:t>
            </a:r>
            <a:r>
              <a:rPr lang="ru-RU" sz="1200" b="0" i="0" kern="1200" dirty="0" smtClean="0">
                <a:solidFill>
                  <a:schemeClr val="tx1"/>
                </a:solidFill>
                <a:latin typeface="+mn-lt"/>
                <a:ea typeface="+mn-ea"/>
                <a:cs typeface="+mn-cs"/>
              </a:rPr>
              <a:t> и теплопроводности. Широкое распространение получили различные сплавы из меди, которые принято называть бронзами, оловянного и </a:t>
            </a:r>
            <a:r>
              <a:rPr lang="ru-RU" sz="1200" b="0" i="0" kern="1200" dirty="0" err="1" smtClean="0">
                <a:solidFill>
                  <a:schemeClr val="tx1"/>
                </a:solidFill>
                <a:latin typeface="+mn-lt"/>
                <a:ea typeface="+mn-ea"/>
                <a:cs typeface="+mn-cs"/>
              </a:rPr>
              <a:t>безоловянного</a:t>
            </a:r>
            <a:r>
              <a:rPr lang="ru-RU" sz="1200" b="0" i="0" kern="1200" dirty="0" smtClean="0">
                <a:solidFill>
                  <a:schemeClr val="tx1"/>
                </a:solidFill>
                <a:latin typeface="+mn-lt"/>
                <a:ea typeface="+mn-ea"/>
                <a:cs typeface="+mn-cs"/>
              </a:rPr>
              <a:t> типа. Именно сплавы меди достаточно широко используются в машиностроении.</a:t>
            </a:r>
          </a:p>
          <a:p>
            <a:r>
              <a:rPr lang="ru-RU" sz="1200" b="0" i="0" kern="1200" dirty="0" smtClean="0">
                <a:solidFill>
                  <a:schemeClr val="tx1"/>
                </a:solidFill>
                <a:latin typeface="+mn-lt"/>
                <a:ea typeface="+mn-ea"/>
                <a:cs typeface="+mn-cs"/>
              </a:rPr>
              <a:t>Нашел свое применение и цинк, который имеет высокую устойчивость против коррозийных процессов в металле, но при этом под воздействием агрессивной среды в виде кислот и щелочей металл подвержен значительной деформации.</a:t>
            </a:r>
          </a:p>
          <a:p>
            <a:r>
              <a:rPr lang="ru-RU" sz="1200" b="1" i="1" kern="1200" dirty="0" smtClean="0">
                <a:solidFill>
                  <a:schemeClr val="tx1"/>
                </a:solidFill>
                <a:latin typeface="+mn-lt"/>
                <a:ea typeface="+mn-ea"/>
                <a:cs typeface="+mn-cs"/>
              </a:rPr>
              <a:t>Динамика производства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Динамика производства основных видов продукции цветной металлургии, %</a:t>
            </a:r>
          </a:p>
          <a:p>
            <a:r>
              <a:rPr lang="ru-RU" sz="1200" b="0" i="0" kern="1200" dirty="0" smtClean="0">
                <a:solidFill>
                  <a:schemeClr val="tx1"/>
                </a:solidFill>
                <a:latin typeface="+mn-lt"/>
                <a:ea typeface="+mn-ea"/>
                <a:cs typeface="+mn-cs"/>
              </a:rPr>
              <a:t>Финансовый кризис 2008 - 2009 гг. в значительной степени изменил финансовые возможности компаний, заставил их пересмотреть свои производственные и инвестиционные планы, соответственно была произведена корректировка и переоценка финансовых источников, привлекаемых для обеспечения инвестиций. В 2011 - 2013 гг. неизменными по величине сохранятся только амортизационные отчисления, все другие параметры были значительно скорректированы в сторону уменьшения. Все это вместе со сжатием спроса на металлопродукцию на зарубежных рынках в 2009 году привело почти к высоких темпов инвестиций в развитие рудной базы, в основном за счет вложений в добычу и обогащение драгоценных металлов и песков. Вариант 1b предполагает невысокий инвестиционный спрос и медленное восстановление кредитной активности. Такая динамика развития при относительно постоянной эластичности этих параметров к внутреннему потреблению основных цветных металлов предопределит ежегодный рост последнего на 1 - 3% в течение 2011 - 2013 годов. Кроме того, такой рост внутреннего потребления цветных металлов не создает дефицита мощностей по производству основных цветных металлов (алюминий, медь, никель, кобальт, свинец, цинк, титан и другие), и динамика производства цветных металлов в значительной мере будет определяться параметрами экспортных поставок. Следует иметь в виду, что основная масса российского экспорта цветных металлов в настоящее время поставляется в индустриальные страны Европы, Северной Америки и Азии, поэтому перенаправить (двукратному снижению инвестиций в металлургический комплекс России при сохранении скорректировать) экспортные поставки в страны Юго-Восточной Азии в рассматриваемый период возможно лишь в ограниченных размерах, в этой связи среднегодовой рост экспортных поставок в натуральном тоннаже в прогнозный период, по оценке, не превысит 3 - 5 процентов. Долгосрочные ценовые тенденции на рынках цветных металлов будут следовать за сценарием развития мировых цен на нефть. Таким образом, в рамках варианта 1b цены на металлы вырастут следующим образом: алюминий первичный - с 1668,3 долл./т в 2009 г. до 2157 долл./т в 2013 г.; медь рафинированная - с 5163,3 долл./т до 7600 долл./т; никель - с 14675,5 долл./т до 21000 долл./т, соответственно. Такой прогноз цен делает высокорентабельным российский экспорт цветных металлов, что является значительным конкурентным преимуществом российских металлургических компаний и способствует сохранению и расширению доли российского металла на мировых рынках. Так, по оценке Минэкономразвития России, себестоимость производства первичного алюминия в целом по российским предприятиям ОК "РУСАЛ" в первом квартале текущего года составляла 1820 долл./т, себестоимость производства никеля на предприятиях Норильского никеля - не более 8000 долл./т, себестоимость производства меди - 3000 - 5000 долл. за тонну. Следует отметить, что при ценах на никель ниже 15000 долл./т убыточным становится производство на трех российских заводах с устаревшей технологией производства - ОАО "Комбинат "</a:t>
            </a:r>
            <a:r>
              <a:rPr lang="ru-RU" sz="1200" b="0" i="0" kern="1200" dirty="0" err="1" smtClean="0">
                <a:solidFill>
                  <a:schemeClr val="tx1"/>
                </a:solidFill>
                <a:latin typeface="+mn-lt"/>
                <a:ea typeface="+mn-ea"/>
                <a:cs typeface="+mn-cs"/>
              </a:rPr>
              <a:t>Южуралникель</a:t>
            </a:r>
            <a:r>
              <a:rPr lang="ru-RU" sz="1200" b="0" i="0" kern="1200" dirty="0" smtClean="0">
                <a:solidFill>
                  <a:schemeClr val="tx1"/>
                </a:solidFill>
                <a:latin typeface="+mn-lt"/>
                <a:ea typeface="+mn-ea"/>
                <a:cs typeface="+mn-cs"/>
              </a:rPr>
              <a:t>", ОАО "</a:t>
            </a:r>
            <a:r>
              <a:rPr lang="ru-RU" sz="1200" b="0" i="0" kern="1200" dirty="0" err="1" smtClean="0">
                <a:solidFill>
                  <a:schemeClr val="tx1"/>
                </a:solidFill>
                <a:latin typeface="+mn-lt"/>
                <a:ea typeface="+mn-ea"/>
                <a:cs typeface="+mn-cs"/>
              </a:rPr>
              <a:t>Уфалейникель</a:t>
            </a:r>
            <a:r>
              <a:rPr lang="ru-RU" sz="1200" b="0" i="0" kern="1200" dirty="0" smtClean="0">
                <a:solidFill>
                  <a:schemeClr val="tx1"/>
                </a:solidFill>
                <a:latin typeface="+mn-lt"/>
                <a:ea typeface="+mn-ea"/>
                <a:cs typeface="+mn-cs"/>
              </a:rPr>
              <a:t>" и ОАО "</a:t>
            </a:r>
            <a:r>
              <a:rPr lang="ru-RU" sz="1200" b="0" i="0" kern="1200" dirty="0" err="1" smtClean="0">
                <a:solidFill>
                  <a:schemeClr val="tx1"/>
                </a:solidFill>
                <a:latin typeface="+mn-lt"/>
                <a:ea typeface="+mn-ea"/>
                <a:cs typeface="+mn-cs"/>
              </a:rPr>
              <a:t>Режникель</a:t>
            </a:r>
            <a:r>
              <a:rPr lang="ru-RU" sz="1200" b="0" i="0" kern="1200" dirty="0" smtClean="0">
                <a:solidFill>
                  <a:schemeClr val="tx1"/>
                </a:solidFill>
                <a:latin typeface="+mn-lt"/>
                <a:ea typeface="+mn-ea"/>
                <a:cs typeface="+mn-cs"/>
              </a:rPr>
              <a:t>". Рост цен выше этого уровня способствует дополнительной загрузке имеющихся мощностей и росту экспортных поставок. Аналогичное положение наблюдается и по другим металлам. Следует подчеркнуть, что период 2011 - 2013 гг. является весьма благоприятным в отношении мировых цен и спроса на цветные металлы. Инвестиционная активность российских компаний цветной металлургии в этот период достаточно консервативна и в основном направлена на поддержание действующих мощностей и развитие собственной сырьевой базы. Исключение составляет ОК "РУСАЛ", которая в условиях недостатка инвестиционных ресурсов и высокой долговой нагрузки продолжает строительство двух ранее начатых алюминиевых заводов - </a:t>
            </a:r>
            <a:r>
              <a:rPr lang="ru-RU" sz="1200" b="0" i="0" kern="1200" dirty="0" err="1" smtClean="0">
                <a:solidFill>
                  <a:schemeClr val="tx1"/>
                </a:solidFill>
                <a:latin typeface="+mn-lt"/>
                <a:ea typeface="+mn-ea"/>
                <a:cs typeface="+mn-cs"/>
              </a:rPr>
              <a:t>Богучанского</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Тайшетского</a:t>
            </a:r>
            <a:r>
              <a:rPr lang="ru-RU" sz="1200" b="0" i="0" kern="1200" dirty="0" smtClean="0">
                <a:solidFill>
                  <a:schemeClr val="tx1"/>
                </a:solidFill>
                <a:latin typeface="+mn-lt"/>
                <a:ea typeface="+mn-ea"/>
                <a:cs typeface="+mn-cs"/>
              </a:rPr>
              <a:t>. В варианте 1b пуск этих заводов возможен в 2013 и 2014 гг. и зависит от размеров и условий кредитования компании. Крупные инвестиционные программы по расширению производства высокотехнологичной продукции намечены и реализуются в титановой промышленности на мощностях компании "ВСМПО-АВИСМА". Вариант 2b предполагает более высокие темпы восстановления российской экономики за счет повышения эффективности бизнеса, расширения и доступности банковского кредитования, а также стимулирования экономического роста и модернизации. Реализуется более активная государственная политика, направленная на развитие инфраструктуры. Такая динамика предполагает более высокий уровень потребления цветных металлов, среднегодовой рост которых составит 5,0 - 10,0 процентов. В варианте 2b предусмотрено введение повышенных таможенных ставок на экспорт никеля и меди, что восстановит докризисную, более прогрессивную структуру экспорта меди и изделий из него, а также окажет сдерживающее влияние на размеры экспорта никеля.</a:t>
            </a:r>
          </a:p>
          <a:p>
            <a:r>
              <a:rPr lang="ru-RU" sz="1200" b="0" i="0" kern="1200" dirty="0" smtClean="0">
                <a:solidFill>
                  <a:schemeClr val="tx1"/>
                </a:solidFill>
                <a:latin typeface="+mn-lt"/>
                <a:ea typeface="+mn-ea"/>
                <a:cs typeface="+mn-cs"/>
              </a:rPr>
              <a:t>Принципиальных отличий умеренно-оптимистического варианта от консервативного варианта в динамике развития мировой экономики, конъюнктуры рынков цветных металлов и прогнозной динамики цен прогнозом не предусмотрено. Вместе с тем отличия в размерах экспортных поставок цветных металлов, например, первичного алюминия или продукции из титана обусловлены более благоприятными условиями кредитования проектов ОК "РУСАЛ" и компании "ВСМПО-АВИСМА" и соответственно сдвигом на один год ввода в действие строящихся мощностей на новых заводах (</a:t>
            </a:r>
            <a:r>
              <a:rPr lang="ru-RU" sz="1200" b="0" i="0" kern="1200" dirty="0" err="1" smtClean="0">
                <a:solidFill>
                  <a:schemeClr val="tx1"/>
                </a:solidFill>
                <a:latin typeface="+mn-lt"/>
                <a:ea typeface="+mn-ea"/>
                <a:cs typeface="+mn-cs"/>
              </a:rPr>
              <a:t>Богучанском</a:t>
            </a:r>
            <a:r>
              <a:rPr lang="ru-RU" sz="1200" b="0" i="0" kern="1200" dirty="0" smtClean="0">
                <a:solidFill>
                  <a:schemeClr val="tx1"/>
                </a:solidFill>
                <a:latin typeface="+mn-lt"/>
                <a:ea typeface="+mn-ea"/>
                <a:cs typeface="+mn-cs"/>
              </a:rPr>
              <a:t> - 2012 г. и </a:t>
            </a:r>
            <a:r>
              <a:rPr lang="ru-RU" sz="1200" b="0" i="0" kern="1200" dirty="0" err="1" smtClean="0">
                <a:solidFill>
                  <a:schemeClr val="tx1"/>
                </a:solidFill>
                <a:latin typeface="+mn-lt"/>
                <a:ea typeface="+mn-ea"/>
                <a:cs typeface="+mn-cs"/>
              </a:rPr>
              <a:t>Тайшетском</a:t>
            </a:r>
            <a:r>
              <a:rPr lang="ru-RU" sz="1200" b="0" i="0" kern="1200" dirty="0" smtClean="0">
                <a:solidFill>
                  <a:schemeClr val="tx1"/>
                </a:solidFill>
                <a:latin typeface="+mn-lt"/>
                <a:ea typeface="+mn-ea"/>
                <a:cs typeface="+mn-cs"/>
              </a:rPr>
              <a:t> - 2013 год).</a:t>
            </a:r>
          </a:p>
          <a:p>
            <a:r>
              <a:rPr lang="ru-RU" sz="1200" b="1" i="1" kern="1200" dirty="0" smtClean="0">
                <a:solidFill>
                  <a:schemeClr val="tx1"/>
                </a:solidFill>
                <a:latin typeface="+mn-lt"/>
                <a:ea typeface="+mn-ea"/>
                <a:cs typeface="+mn-cs"/>
              </a:rPr>
              <a:t>Современное состояние комплекса</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Особенности современного состояния Западносибирского металлургического комплекса.</a:t>
            </a:r>
          </a:p>
          <a:p>
            <a:r>
              <a:rPr lang="ru-RU" sz="1200" b="0" i="0" kern="1200" dirty="0" smtClean="0">
                <a:solidFill>
                  <a:schemeClr val="tx1"/>
                </a:solidFill>
                <a:latin typeface="+mn-lt"/>
                <a:ea typeface="+mn-ea"/>
                <a:cs typeface="+mn-cs"/>
              </a:rPr>
              <a:t>Металлургический комплекс - совокупность отраслей, производящих разнообразные металлы. В его состав входят черная и цветная металлургия.</a:t>
            </a:r>
          </a:p>
          <a:p>
            <a:r>
              <a:rPr lang="ru-RU" sz="1200" b="0" i="0" kern="1200" dirty="0" smtClean="0">
                <a:solidFill>
                  <a:schemeClr val="tx1"/>
                </a:solidFill>
                <a:latin typeface="+mn-lt"/>
                <a:ea typeface="+mn-ea"/>
                <a:cs typeface="+mn-cs"/>
              </a:rPr>
              <a:t>В настоящее время металлургический комплекс Западной Сибири представлен несколькими предприятиями. Крупнейший центр металлургии - Новокузнецк - расположен в котловине р. Томь. Здесь, рядом с Кузнецким комбинатом (построен в 30-е годы), вырос Западносибирский завод. Действуют заводы ферросплавов, алюминиевый, добывается уголь.</a:t>
            </a:r>
          </a:p>
          <a:p>
            <a:r>
              <a:rPr lang="ru-RU" sz="1200" b="0" i="0" kern="1200" dirty="0" smtClean="0">
                <a:solidFill>
                  <a:schemeClr val="tx1"/>
                </a:solidFill>
                <a:latin typeface="+mn-lt"/>
                <a:ea typeface="+mn-ea"/>
                <a:cs typeface="+mn-cs"/>
              </a:rPr>
              <a:t>Центры цветной металлургии: Белово - из местных полиметаллических руд здесь выплавляют цинк; Новосибирск даёт олово и сплавы из привозных дальневосточных концентратов.</a:t>
            </a:r>
          </a:p>
          <a:p>
            <a:r>
              <a:rPr lang="ru-RU" sz="1200" b="0" i="0" kern="1200" dirty="0" smtClean="0">
                <a:solidFill>
                  <a:schemeClr val="tx1"/>
                </a:solidFill>
                <a:latin typeface="+mn-lt"/>
                <a:ea typeface="+mn-ea"/>
                <a:cs typeface="+mn-cs"/>
              </a:rPr>
              <a:t>Черные и цветные металлы используются в машиностроении, которое обслуживает потребности всей Сибири.</a:t>
            </a:r>
          </a:p>
          <a:p>
            <a:r>
              <a:rPr lang="ru-RU" sz="1200" b="0" i="0" kern="1200" dirty="0" smtClean="0">
                <a:solidFill>
                  <a:schemeClr val="tx1"/>
                </a:solidFill>
                <a:latin typeface="+mn-lt"/>
                <a:ea typeface="+mn-ea"/>
                <a:cs typeface="+mn-cs"/>
              </a:rPr>
              <a:t>На предприятиях металлургии работает 20 - 40 тысяч человек</a:t>
            </a:r>
            <a:r>
              <a:rPr lang="ru-RU" sz="1200" b="0" i="1" kern="1200" dirty="0" smtClean="0">
                <a:solidFill>
                  <a:schemeClr val="tx1"/>
                </a:solidFill>
                <a:latin typeface="+mn-lt"/>
                <a:ea typeface="+mn-ea"/>
                <a:cs typeface="+mn-cs"/>
              </a:rPr>
              <a:t>.</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Затраты на создание металлургических предприятий огромны. Стоимость металлургического комбината с учетом затрат на обеспечение его сырьем, топливом и транспортом может достигать десятки миллиардов рублей.</a:t>
            </a:r>
            <a:endParaRPr lang="ru-RU" sz="1200" b="0" i="0" kern="1200" dirty="0" smtClean="0">
              <a:solidFill>
                <a:schemeClr val="tx1"/>
              </a:solidFill>
              <a:latin typeface="+mn-lt"/>
              <a:ea typeface="+mn-ea"/>
              <a:cs typeface="+mn-cs"/>
            </a:endParaRPr>
          </a:p>
          <a:p>
            <a:r>
              <a:rPr lang="ru-RU" sz="1200" b="0" i="1" kern="1200" dirty="0" smtClean="0">
                <a:solidFill>
                  <a:schemeClr val="tx1"/>
                </a:solidFill>
                <a:latin typeface="+mn-lt"/>
                <a:ea typeface="+mn-ea"/>
                <a:cs typeface="+mn-cs"/>
              </a:rPr>
              <a:t>Металлургия Западной Сибири охватывает весь процесс производства металлов: добычу и подготовку руд, топлива, выпуск металла, производство вспомогательных материалов (огнеупоров, кислорода и т. п.). Поэтому в металлургическом производстве широко развито комбинирование, т. е. объединение на одном предприятии (комбинате) нескольких технологически и экономически связанных между собой производств различных отраслей.</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Каждая </a:t>
            </a:r>
            <a:r>
              <a:rPr lang="ru-RU" sz="1200" b="0" i="0" kern="1200" dirty="0" err="1" smtClean="0">
                <a:solidFill>
                  <a:schemeClr val="tx1"/>
                </a:solidFill>
                <a:latin typeface="+mn-lt"/>
                <a:ea typeface="+mn-ea"/>
                <a:cs typeface="+mn-cs"/>
              </a:rPr>
              <a:t>подотрасль</a:t>
            </a:r>
            <a:r>
              <a:rPr lang="ru-RU" sz="1200" b="0" i="0" kern="1200" dirty="0" smtClean="0">
                <a:solidFill>
                  <a:schemeClr val="tx1"/>
                </a:solidFill>
                <a:latin typeface="+mn-lt"/>
                <a:ea typeface="+mn-ea"/>
                <a:cs typeface="+mn-cs"/>
              </a:rPr>
              <a:t> металлургического комплекса имеет четко выраженную специфику производства, базируется на присущей ей научной основе, располагает своей технологией, оборудованием и специально подготовленными кадрами.</a:t>
            </a:r>
          </a:p>
          <a:p>
            <a:r>
              <a:rPr lang="ru-RU" sz="1200" b="0" i="0" kern="1200" dirty="0" smtClean="0">
                <a:solidFill>
                  <a:schemeClr val="tx1"/>
                </a:solidFill>
                <a:latin typeface="+mn-lt"/>
                <a:ea typeface="+mn-ea"/>
                <a:cs typeface="+mn-cs"/>
              </a:rPr>
              <a:t>Одна из главных особенностей металлургии - сложнейшие, выполняемые в больших объемах кооперативные поставки, осуществляемые в жестком режиме времени, так как продукция одних </a:t>
            </a:r>
            <a:r>
              <a:rPr lang="ru-RU" sz="1200" b="0" i="0" kern="1200" dirty="0" err="1" smtClean="0">
                <a:solidFill>
                  <a:schemeClr val="tx1"/>
                </a:solidFill>
                <a:latin typeface="+mn-lt"/>
                <a:ea typeface="+mn-ea"/>
                <a:cs typeface="+mn-cs"/>
              </a:rPr>
              <a:t>подотраслей</a:t>
            </a:r>
            <a:r>
              <a:rPr lang="ru-RU" sz="1200" b="0" i="0" kern="1200" dirty="0" smtClean="0">
                <a:solidFill>
                  <a:schemeClr val="tx1"/>
                </a:solidFill>
                <a:latin typeface="+mn-lt"/>
                <a:ea typeface="+mn-ea"/>
                <a:cs typeface="+mn-cs"/>
              </a:rPr>
              <a:t> является исходным продуктом для конечной продукции в других. По существу, здесь действует непрерывный "горячий" конвейер.</a:t>
            </a:r>
          </a:p>
          <a:p>
            <a:r>
              <a:rPr lang="ru-RU" sz="1200" b="1" i="0" kern="1200" dirty="0" smtClean="0">
                <a:solidFill>
                  <a:schemeClr val="tx1"/>
                </a:solidFill>
                <a:latin typeface="+mn-lt"/>
                <a:ea typeface="+mn-ea"/>
                <a:cs typeface="+mn-cs"/>
              </a:rPr>
              <a:t>2. Конъюнктура международного и отечественного рынка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Конъюнктура мирового рынка металла во втором квартале 2002 года резко изменилась в лучшую сторону. Как следствие -- в мае лучше заработали отечественные </a:t>
            </a:r>
            <a:r>
              <a:rPr lang="ru-RU" sz="1200" b="0" i="0" kern="1200" dirty="0" err="1" smtClean="0">
                <a:solidFill>
                  <a:schemeClr val="tx1"/>
                </a:solidFill>
                <a:latin typeface="+mn-lt"/>
                <a:ea typeface="+mn-ea"/>
                <a:cs typeface="+mn-cs"/>
              </a:rPr>
              <a:t>меткомбинаты</a:t>
            </a:r>
            <a:r>
              <a:rPr lang="ru-RU" sz="1200" b="0" i="0" kern="1200" dirty="0" smtClean="0">
                <a:solidFill>
                  <a:schemeClr val="tx1"/>
                </a:solidFill>
                <a:latin typeface="+mn-lt"/>
                <a:ea typeface="+mn-ea"/>
                <a:cs typeface="+mn-cs"/>
              </a:rPr>
              <a:t>, причем причины улучшения этой работы были объективные и субъективные. Увеличение объемов потребления металлопродукции, прежде всего в странах Юго-Восточной Азии и США, и рост стоимости тонны металла в среднем на 20--30% с начала года можно отнести к внешним, объективным, факторам. Открытые отечественными экспортерами новые потребительские рынки -- фактор скорее внутренний.</a:t>
            </a:r>
          </a:p>
          <a:p>
            <a:r>
              <a:rPr lang="ru-RU" sz="1200" b="0" i="0" kern="1200" dirty="0" smtClean="0">
                <a:solidFill>
                  <a:schemeClr val="tx1"/>
                </a:solidFill>
                <a:latin typeface="+mn-lt"/>
                <a:ea typeface="+mn-ea"/>
                <a:cs typeface="+mn-cs"/>
              </a:rPr>
              <a:t>Производители металлопроката вспоминают конец прошлого -- начало нынешнего года как неудачное для рынка время. Стагнация мирового потребления, которое стремительно сужалось для европейцев (в том числе и украинцев) из-за введения санкций на одном из самых крупных потребительских рынков (американском), привела к тому, что по всем видам производства металлопродукции в первом квартале происходило снижение производства. В частности, украинские металлурги произвели чугуна на 1,7%, стали -- на 3,7%, проката -- на 3,5%, стальных труб -- на 23,1% меньше по сравнению с первым кварталом 2001 года.</a:t>
            </a:r>
          </a:p>
          <a:p>
            <a:r>
              <a:rPr lang="ru-RU" sz="1200" b="0" i="0" kern="1200" dirty="0" smtClean="0">
                <a:solidFill>
                  <a:schemeClr val="tx1"/>
                </a:solidFill>
                <a:latin typeface="+mn-lt"/>
                <a:ea typeface="+mn-ea"/>
                <a:cs typeface="+mn-cs"/>
              </a:rPr>
              <a:t>При том что, например, России удалось нарастить эти показатели. "Братьям по металлу" удалось это сделать по простой причине -- российский рынок, при его несомненном "емкостном" превосходстве над украинским, рос более живо и, кроме того, у российских металлистов "под боком" находится "китайская палочка-выручалочка" -- крупнейший промышленный рынок, который в этом году стремительно наращивал использование металлопроката. В частности, россиянам удалось в первом полугодии нарастить не только объемы экспорта чугуна в КНР, но и его стоимость. Только с начала мая по конец июня цена тонны этого сырья выросла на 4%, составив 134--136 долл. за тонну.</a:t>
            </a:r>
          </a:p>
          <a:p>
            <a:r>
              <a:rPr lang="ru-RU" sz="1200" b="0" i="0" kern="1200" dirty="0" smtClean="0">
                <a:solidFill>
                  <a:schemeClr val="tx1"/>
                </a:solidFill>
                <a:latin typeface="+mn-lt"/>
                <a:ea typeface="+mn-ea"/>
                <a:cs typeface="+mn-cs"/>
              </a:rPr>
              <a:t>И все же, закрепившееся за Украиной седьмое место в мировом табеле о рангах показывает, что снижение объемов производства носило в первом полугодии эпидемический характер и не коснулось только отдельно взятой страны. Производство и экспорт во втором квартале наращиваются, хотя идея увеличения экспорта украинского металла была, как и прежде, "опошлена". Только за первый квартал задолженность по возврату экспортного НДС </a:t>
            </a:r>
            <a:r>
              <a:rPr lang="ru-RU" sz="1200" b="0" i="0" kern="1200" dirty="0" err="1" smtClean="0">
                <a:solidFill>
                  <a:schemeClr val="tx1"/>
                </a:solidFill>
                <a:latin typeface="+mn-lt"/>
                <a:ea typeface="+mn-ea"/>
                <a:cs typeface="+mn-cs"/>
              </a:rPr>
              <a:t>метзаводам</a:t>
            </a:r>
            <a:r>
              <a:rPr lang="ru-RU" sz="1200" b="0" i="0" kern="1200" dirty="0" smtClean="0">
                <a:solidFill>
                  <a:schemeClr val="tx1"/>
                </a:solidFill>
                <a:latin typeface="+mn-lt"/>
                <a:ea typeface="+mn-ea"/>
                <a:cs typeface="+mn-cs"/>
              </a:rPr>
              <a:t> выросла с 663,8 до 756,8 млн. грн. Но снижение экспорта в первом квартале в среднем на 2,7% объясняется не только и даже не столько этим обстоятельством, хотя и доставляет металлургам немало хлопот.</a:t>
            </a:r>
          </a:p>
          <a:p>
            <a:r>
              <a:rPr lang="ru-RU" sz="1200" b="0" i="0" kern="1200" dirty="0" smtClean="0">
                <a:solidFill>
                  <a:schemeClr val="tx1"/>
                </a:solidFill>
                <a:latin typeface="+mn-lt"/>
                <a:ea typeface="+mn-ea"/>
                <a:cs typeface="+mn-cs"/>
              </a:rPr>
              <a:t>Искусственный рост</a:t>
            </a:r>
          </a:p>
          <a:p>
            <a:r>
              <a:rPr lang="ru-RU" sz="1200" b="0" i="0" kern="1200" dirty="0" smtClean="0">
                <a:solidFill>
                  <a:schemeClr val="tx1"/>
                </a:solidFill>
                <a:latin typeface="+mn-lt"/>
                <a:ea typeface="+mn-ea"/>
                <a:cs typeface="+mn-cs"/>
              </a:rPr>
              <a:t>Рост стоимости металла на американском рынке можно назвать искусственным. Причем эта характеристика не только отражает неестественный, искусственно-протекционистский процесс -- закрытие рынка от импорта, но и рост цен на готовую продукцию для металлургов-аборигенов, что самым благоприятным образом сказалось на импортной продукции, в частности полуфабрикатах. Таким образом, при сокращении объемов поставок металла в США происходило увеличение стоимости тонны продукции для экспортеров в эту страну. Фактически, рост цен в США привел к началу мирового роста цен и эта тенденция была поддержана расширением потребления на азиатском рынке. Искусственная переориентация стран-экспортеров с готовой продукции на полуфабрикаты несколько нивелировала возможное увеличение выручки от экспортных операций. Интересно, что цена на заготовку с начала года выросла в среднем на 50 долл. на тонне и сейчас достигла рекордного за последние шесть лет уровня в 200--210 долл. В то же время фактически не изменилась цена на арматуру, не выросла стоимость катанки, в связи с чем полуфабрикаты временами стоили столько же, сколько отдельные виды готовой продукции.</a:t>
            </a:r>
          </a:p>
          <a:p>
            <a:r>
              <a:rPr lang="ru-RU" sz="1200" b="0" i="0" kern="1200" dirty="0" smtClean="0">
                <a:solidFill>
                  <a:schemeClr val="tx1"/>
                </a:solidFill>
                <a:latin typeface="+mn-lt"/>
                <a:ea typeface="+mn-ea"/>
                <a:cs typeface="+mn-cs"/>
              </a:rPr>
              <a:t>Основная причина этого парадокса заключается в том, что рынок Юго-Восточной Азии испытывал дефицит заготовки, при том что Китай "прикрыл" ввоз готовой продукции -- арматуры и катанки. Поэтому увеличение спроса на заготовку и чугун дополняется ростом их стоимости. "На мировом рынке существуют два сезонных роста спроса на металл: в начале марта и конце мая. Это связанно с пиками строительного сезона. В начале марта начинается строительный сезон на Ближнем Востоке (Иран, Турция), где активно закупается арматура, а потом в Юго-Восточной Азии (Индонезия, Тайвань, Китай). В этом году во время этих всплесков спроса цена на заготовку была больше, чем на арматуру -- продукт, который производится из заготовки", -- комментируют ситуацию в компании "</a:t>
            </a:r>
            <a:r>
              <a:rPr lang="ru-RU" sz="1200" b="0" i="0" kern="1200" dirty="0" err="1" smtClean="0">
                <a:solidFill>
                  <a:schemeClr val="tx1"/>
                </a:solidFill>
                <a:latin typeface="+mn-lt"/>
                <a:ea typeface="+mn-ea"/>
                <a:cs typeface="+mn-cs"/>
              </a:rPr>
              <a:t>Метимпэкс</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Экспортный потенциал</a:t>
            </a:r>
          </a:p>
          <a:p>
            <a:r>
              <a:rPr lang="ru-RU" sz="1200" b="0" i="0" kern="1200" dirty="0" smtClean="0">
                <a:solidFill>
                  <a:schemeClr val="tx1"/>
                </a:solidFill>
                <a:latin typeface="+mn-lt"/>
                <a:ea typeface="+mn-ea"/>
                <a:cs typeface="+mn-cs"/>
              </a:rPr>
              <a:t>В мае, самом благоприятном в этом году для отечественных металлургов месяце, удалось нарастить объемные показатели экспорта, но его структура оставляет желать лучшего. В целом за пять месяцев экспорт чугуна вырос на 28%, при том что холоднокатаного проката снизился на 14%, а горячекатаного -- на 6,9%. Объем экспорта металла из Украины за пять месяцев текущего года, по данным </a:t>
            </a:r>
            <a:r>
              <a:rPr lang="ru-RU" sz="1200" b="0" i="0" kern="1200" dirty="0" err="1" smtClean="0">
                <a:solidFill>
                  <a:schemeClr val="tx1"/>
                </a:solidFill>
                <a:latin typeface="+mn-lt"/>
                <a:ea typeface="+mn-ea"/>
                <a:cs typeface="+mn-cs"/>
              </a:rPr>
              <a:t>УкрАПЧерМет</a:t>
            </a:r>
            <a:r>
              <a:rPr lang="ru-RU" sz="1200" b="0" i="0" kern="1200" dirty="0" smtClean="0">
                <a:solidFill>
                  <a:schemeClr val="tx1"/>
                </a:solidFill>
                <a:latin typeface="+mn-lt"/>
                <a:ea typeface="+mn-ea"/>
                <a:cs typeface="+mn-cs"/>
              </a:rPr>
              <a:t>, составил 12380 тыс. тонн, а за аналогичный период прошлого -- 12530 тыс. тонн. Падение в 2,2% произошло за счет снижения экспорта в первом квартале, но благодаря майскому росту вывоза металлов это падение не столь существенное.</a:t>
            </a:r>
          </a:p>
          <a:p>
            <a:r>
              <a:rPr lang="ru-RU" sz="1200" b="0" i="0" kern="1200" dirty="0" smtClean="0">
                <a:solidFill>
                  <a:schemeClr val="tx1"/>
                </a:solidFill>
                <a:latin typeface="+mn-lt"/>
                <a:ea typeface="+mn-ea"/>
                <a:cs typeface="+mn-cs"/>
              </a:rPr>
              <a:t>Преимущественная структура объемов экспорта и динамика экспорта в этом году показывает, что наряду с традиционными рынками отечественные металлурги открыли "новые страны и континенты". Треть украинского металла традиционно отправляется в страны Юго-Восточной Азии, но, например, в первом квартале позапрошлого года на Африканский континент не было поставлено ни одной тонны металла, в прошлом году этот рынок был открыт, и за первые три месяца этого сюда наращиваются поставки -- 506 тыс. тонн</a:t>
            </a:r>
          </a:p>
          <a:p>
            <a:r>
              <a:rPr lang="ru-RU" sz="1200" b="0" i="0" kern="1200" dirty="0" smtClean="0">
                <a:solidFill>
                  <a:schemeClr val="tx1"/>
                </a:solidFill>
                <a:latin typeface="+mn-lt"/>
                <a:ea typeface="+mn-ea"/>
                <a:cs typeface="+mn-cs"/>
              </a:rPr>
              <a:t>На восточном направлении наиболее быстрыми темпами рос экспорт в Южную Корею, Тайвань, Вьетнам, на североамериканском рынке -- в США, на постсоветском пространстве -- в страны Балтии. В этом году удалось даже нарастить экспорт на южноамериканский рынок, где достаточно своего недорогого экспортно-ориентированного товара. "Поиск новых рынков заставил найти новых потребителей украинского металла в Африке и Юго-Восточной Азии, куда вырос экспорт продукции. Кроме того, вырос экспорт полуфабрикатов и чугуна в США", -- говорит Владимир Терещенко, исполнительный директор </a:t>
            </a:r>
            <a:r>
              <a:rPr lang="ru-RU" sz="1200" b="0" i="0" kern="1200" dirty="0" err="1" smtClean="0">
                <a:solidFill>
                  <a:schemeClr val="tx1"/>
                </a:solidFill>
                <a:latin typeface="+mn-lt"/>
                <a:ea typeface="+mn-ea"/>
                <a:cs typeface="+mn-cs"/>
              </a:rPr>
              <a:t>УкрАПЧерМет</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Но, по мнению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 нынешняя мировая конъюнктура мирового рынка металла не очень благоприятна для Украины, поскольку экспорт наращивается за счет увеличения спроса на полуфабрикаты. В том же Иране, Китае была введена пошлина на готовый прокат, что осложнило работу украинских производителей готовой продукции, особенно "Криворожстали" и "</a:t>
            </a:r>
            <a:r>
              <a:rPr lang="ru-RU" sz="1200" b="0" i="0" kern="1200" dirty="0" err="1" smtClean="0">
                <a:solidFill>
                  <a:schemeClr val="tx1"/>
                </a:solidFill>
                <a:latin typeface="+mn-lt"/>
                <a:ea typeface="+mn-ea"/>
                <a:cs typeface="+mn-cs"/>
              </a:rPr>
              <a:t>Запорожстали</a:t>
            </a:r>
            <a:r>
              <a:rPr lang="ru-RU" sz="1200" b="0" i="0" kern="1200" dirty="0" smtClean="0">
                <a:solidFill>
                  <a:schemeClr val="tx1"/>
                </a:solidFill>
                <a:latin typeface="+mn-lt"/>
                <a:ea typeface="+mn-ea"/>
                <a:cs typeface="+mn-cs"/>
              </a:rPr>
              <a:t>". В ближайшем будущем, считают специалисты "</a:t>
            </a:r>
            <a:r>
              <a:rPr lang="ru-RU" sz="1200" b="0" i="0" kern="1200" dirty="0" err="1" smtClean="0">
                <a:solidFill>
                  <a:schemeClr val="tx1"/>
                </a:solidFill>
                <a:latin typeface="+mn-lt"/>
                <a:ea typeface="+mn-ea"/>
                <a:cs typeface="+mn-cs"/>
              </a:rPr>
              <a:t>Метимпэкса</a:t>
            </a:r>
            <a:r>
              <a:rPr lang="ru-RU" sz="1200" b="0" i="0" kern="1200" dirty="0" smtClean="0">
                <a:solidFill>
                  <a:schemeClr val="tx1"/>
                </a:solidFill>
                <a:latin typeface="+mn-lt"/>
                <a:ea typeface="+mn-ea"/>
                <a:cs typeface="+mn-cs"/>
              </a:rPr>
              <a:t>", в Китае упадет спрос на готовый прокат, в связи с чем снизится спрос и на заготовку. Как следствие -- цены на эту продукцию упадут до 160 долл. за тонну. Это еще больше ухудшит потенциал Украины, которой придется увеличивать экспорт чугуна.</a:t>
            </a:r>
          </a:p>
          <a:p>
            <a:r>
              <a:rPr lang="ru-RU" sz="1200" b="0" i="0" kern="1200" dirty="0" smtClean="0">
                <a:solidFill>
                  <a:schemeClr val="tx1"/>
                </a:solidFill>
                <a:latin typeface="+mn-lt"/>
                <a:ea typeface="+mn-ea"/>
                <a:cs typeface="+mn-cs"/>
              </a:rPr>
              <a:t>Рост потребления полуфабрикатов -- явление не новое, но по-своему уникальное. Оно иллюстрирует состоявшуюся де-факто глобализацию мирового рынка металла, где десять стран-производителей выпускают более двух третей мирового металла. Это обстоятельство, как ни странно, является временной панацеей для развивающихся производств, таких, как Украина, Россия или Польша. Но если процесс вхождения в мировой рынок путем обновления производства затормозится, национальный производитель рискует остаться за бортом рынка или превратиться в "</a:t>
            </a:r>
            <a:r>
              <a:rPr lang="ru-RU" sz="1200" b="0" i="0" kern="1200" dirty="0" err="1" smtClean="0">
                <a:solidFill>
                  <a:schemeClr val="tx1"/>
                </a:solidFill>
                <a:latin typeface="+mn-lt"/>
                <a:ea typeface="+mn-ea"/>
                <a:cs typeface="+mn-cs"/>
              </a:rPr>
              <a:t>агломератный</a:t>
            </a:r>
            <a:r>
              <a:rPr lang="ru-RU" sz="1200" b="0" i="0" kern="1200" dirty="0" smtClean="0">
                <a:solidFill>
                  <a:schemeClr val="tx1"/>
                </a:solidFill>
                <a:latin typeface="+mn-lt"/>
                <a:ea typeface="+mn-ea"/>
                <a:cs typeface="+mn-cs"/>
              </a:rPr>
              <a:t>" придаток глобального рынка металла.</a:t>
            </a:r>
          </a:p>
          <a:p>
            <a:r>
              <a:rPr lang="ru-RU" sz="1200" b="0" i="0" kern="1200" dirty="0" smtClean="0">
                <a:solidFill>
                  <a:schemeClr val="tx1"/>
                </a:solidFill>
                <a:latin typeface="+mn-lt"/>
                <a:ea typeface="+mn-ea"/>
                <a:cs typeface="+mn-cs"/>
              </a:rPr>
              <a:t>Благоприятное изменение экспортной конъюнктуры во втором квартале дает определенные надежды на успешную работу в третьем. В частности, комбинат </a:t>
            </a:r>
            <a:r>
              <a:rPr lang="ru-RU" sz="1200" b="0" i="0" kern="1200" dirty="0" err="1" smtClean="0">
                <a:solidFill>
                  <a:schemeClr val="tx1"/>
                </a:solidFill>
                <a:latin typeface="+mn-lt"/>
                <a:ea typeface="+mn-ea"/>
                <a:cs typeface="+mn-cs"/>
              </a:rPr>
              <a:t>им.Ильича</a:t>
            </a:r>
            <a:r>
              <a:rPr lang="ru-RU" sz="1200" b="0" i="0" kern="1200" dirty="0" smtClean="0">
                <a:solidFill>
                  <a:schemeClr val="tx1"/>
                </a:solidFill>
                <a:latin typeface="+mn-lt"/>
                <a:ea typeface="+mn-ea"/>
                <a:cs typeface="+mn-cs"/>
              </a:rPr>
              <a:t> загружен заказами до сентября месяца включительно, неплохо обстоят дела на "</a:t>
            </a:r>
            <a:r>
              <a:rPr lang="ru-RU" sz="1200" b="0" i="0" kern="1200" dirty="0" err="1" smtClean="0">
                <a:solidFill>
                  <a:schemeClr val="tx1"/>
                </a:solidFill>
                <a:latin typeface="+mn-lt"/>
                <a:ea typeface="+mn-ea"/>
                <a:cs typeface="+mn-cs"/>
              </a:rPr>
              <a:t>Запорожстали</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Азовстали</a:t>
            </a:r>
            <a:r>
              <a:rPr lang="ru-RU" sz="1200" b="0" i="0" kern="1200" dirty="0" smtClean="0">
                <a:solidFill>
                  <a:schemeClr val="tx1"/>
                </a:solidFill>
                <a:latin typeface="+mn-lt"/>
                <a:ea typeface="+mn-ea"/>
                <a:cs typeface="+mn-cs"/>
              </a:rPr>
              <a:t>". По отдельным сортаментам продукции испытывается даже дефицит. Кроме того, говорит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 даже "Криворожстали", которая выпускает готовую продукцию, удалось загрузить заказами производственные мощности на этот период.</a:t>
            </a:r>
          </a:p>
          <a:p>
            <a:r>
              <a:rPr lang="ru-RU" sz="1200" b="0" i="0" kern="1200" dirty="0" smtClean="0">
                <a:solidFill>
                  <a:schemeClr val="tx1"/>
                </a:solidFill>
                <a:latin typeface="+mn-lt"/>
                <a:ea typeface="+mn-ea"/>
                <a:cs typeface="+mn-cs"/>
              </a:rPr>
              <a:t>"Мы должны больше беспокоиться об оживлении внутреннего рынка. Например, 7 июня в Украине прошла Первая республиканская конференция потребителей металла, где присутствовало более 200 представителей промышленных предприятий. На конференции мы признали, что без оживления машиностроения, внутреннего потребления нам металлургию не обновить. Здесь были выработаны рекомендации по новому Налоговому кодексу, который бы способствовал развитию машиностроительной и строительной отраслей, основных предприятий потребителей металла, что стабилизирует и ГМК", -- говорит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В прошлом году внутреннее потребление выросло на 30%, но оно составило только 3,5 млн. тонн. металла за год. Очевидно, что внутреннее использование металла завязано на множество проблем смежных отраслей, в частности конкурентной способности готовой машиностроительной продукции на внутреннем и внешних рынках. Пока что можно перечислить по пальцам те виды отечественных товаров, которые могли быть настолько конкурентными за рубежом, как металл. Поэтому на протяжении, по крайней мере, ближайших десяти лет, пока произойдет не только реанимация машиностроения, но и состоится возможный выход продукции на мировой рынок, реструктуризация горно-металлургического комплекса будет полностью зависеть от конъюнктурных "зигзагов удачи" на мировом рынке.</a:t>
            </a:r>
          </a:p>
          <a:p>
            <a:r>
              <a:rPr lang="ru-RU" sz="1200" b="1" i="0" kern="1200" dirty="0" smtClean="0">
                <a:solidFill>
                  <a:schemeClr val="tx1"/>
                </a:solidFill>
                <a:latin typeface="+mn-lt"/>
                <a:ea typeface="+mn-ea"/>
                <a:cs typeface="+mn-cs"/>
              </a:rPr>
              <a:t>3. Понятие </a:t>
            </a:r>
            <a:r>
              <a:rPr lang="ru-RU" sz="1200" b="1" i="0" kern="1200" dirty="0" err="1" smtClean="0">
                <a:solidFill>
                  <a:schemeClr val="tx1"/>
                </a:solidFill>
                <a:latin typeface="+mn-lt"/>
                <a:ea typeface="+mn-ea"/>
                <a:cs typeface="+mn-cs"/>
              </a:rPr>
              <a:t>толлинга</a:t>
            </a:r>
            <a:r>
              <a:rPr lang="ru-RU" sz="1200" b="1" i="0" kern="1200" dirty="0" smtClean="0">
                <a:solidFill>
                  <a:schemeClr val="tx1"/>
                </a:solidFill>
                <a:latin typeface="+mn-lt"/>
                <a:ea typeface="+mn-ea"/>
                <a:cs typeface="+mn-cs"/>
              </a:rPr>
              <a:t> и его использование в отрасли</a:t>
            </a:r>
            <a:endParaRPr lang="ru-RU" sz="1200" b="0" i="0" kern="1200" dirty="0" smtClean="0">
              <a:solidFill>
                <a:schemeClr val="tx1"/>
              </a:solidFill>
              <a:latin typeface="+mn-lt"/>
              <a:ea typeface="+mn-ea"/>
              <a:cs typeface="+mn-cs"/>
            </a:endParaRPr>
          </a:p>
          <a:p>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 одна из схем взаимоотношений бизнесе. Особенностью отечественного рынка является то, что активное распространение термина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 России связано со схемами работы иностранных контрагентов российской алюминиевой промышленности.</a:t>
            </a:r>
          </a:p>
          <a:p>
            <a:r>
              <a:rPr lang="ru-RU" sz="1200" b="0" i="0" kern="1200" dirty="0" smtClean="0">
                <a:solidFill>
                  <a:schemeClr val="tx1"/>
                </a:solidFill>
                <a:latin typeface="+mn-lt"/>
                <a:ea typeface="+mn-ea"/>
                <a:cs typeface="+mn-cs"/>
              </a:rPr>
              <a:t>ТОЛЛИНГ - это производство готовой продукции из давальческого сырья. Сам термин происходит от английского слова "</a:t>
            </a:r>
            <a:r>
              <a:rPr lang="ru-RU" sz="1200" b="0" i="0" kern="1200" dirty="0" err="1" smtClean="0">
                <a:solidFill>
                  <a:schemeClr val="tx1"/>
                </a:solidFill>
                <a:latin typeface="+mn-lt"/>
                <a:ea typeface="+mn-ea"/>
                <a:cs typeface="+mn-cs"/>
              </a:rPr>
              <a:t>tolling</a:t>
            </a:r>
            <a:r>
              <a:rPr lang="ru-RU" sz="1200" b="0" i="0" kern="1200" dirty="0" smtClean="0">
                <a:solidFill>
                  <a:schemeClr val="tx1"/>
                </a:solidFill>
                <a:latin typeface="+mn-lt"/>
                <a:ea typeface="+mn-ea"/>
                <a:cs typeface="+mn-cs"/>
              </a:rPr>
              <a:t>" и дословно означает оплату за услуги по переработке давальческого сырья тем же самым сырьем. Абстрагируясь от переводных определений, отметим, что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фактически означает переработку сырья на давальческих началах.</a:t>
            </a:r>
          </a:p>
          <a:p>
            <a:r>
              <a:rPr lang="ru-RU" sz="1200" b="0" i="0" kern="1200" dirty="0" smtClean="0">
                <a:solidFill>
                  <a:schemeClr val="tx1"/>
                </a:solidFill>
                <a:latin typeface="+mn-lt"/>
                <a:ea typeface="+mn-ea"/>
                <a:cs typeface="+mn-cs"/>
              </a:rPr>
              <a:t>Многие отечественные предприятия, действующие в перерабатывающих отраслях промышленности, при организации процесса производства готовой продукции наряду с собственными оборотными средствами (сырьем, материалами, комплектующими) достаточно широко используют принадлежащие сторонним предприятиям и организациям сырьевые ресурсы, именуемые в повседневном коммерческом обороте ДАВАЛЬЧЕСКИМ СЫРЬЕМ. ДАВАЛЬЧЕСКИМ видом сырья считаются сырье, материалы, продукция, передаваемые их собственниками (ВЛАДЕЛЬЦАМИ) без оплаты, на договорной основе, перерабатывающим предприятиям (ПЕРЕРАБОТЧИКАМ) для производства готовой продукции путем переработки, обработки и технологической доработки.</a:t>
            </a:r>
          </a:p>
          <a:p>
            <a:r>
              <a:rPr lang="ru-RU" sz="1200" b="0" i="0" kern="1200" dirty="0" smtClean="0">
                <a:solidFill>
                  <a:schemeClr val="tx1"/>
                </a:solidFill>
                <a:latin typeface="+mn-lt"/>
                <a:ea typeface="+mn-ea"/>
                <a:cs typeface="+mn-cs"/>
              </a:rPr>
              <a:t>"Основной отраслью, с которой однозначно ассоциируется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 России, является алюминиевая промышленность. С использованием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схем в России производится около 60% алюминия, российские заводы оказывают лишь услуги по переработке, а собственником сырья (глинозема) и готовой продукции (алюминия) является зарубежный контрагент. Ни глинозем, ни продукты его переработки в этом случае не облагаются таможенными пошлинами, не платится НДС. Основная прибыль находится вне России. Самый большой объем продукции из сырья заказчика, которая уходит за рубеж по </a:t>
            </a:r>
            <a:r>
              <a:rPr lang="ru-RU" sz="1200" b="0" i="0" kern="1200" dirty="0" err="1" smtClean="0">
                <a:solidFill>
                  <a:schemeClr val="tx1"/>
                </a:solidFill>
                <a:latin typeface="+mn-lt"/>
                <a:ea typeface="+mn-ea"/>
                <a:cs typeface="+mn-cs"/>
              </a:rPr>
              <a:t>толлинговым</a:t>
            </a:r>
            <a:r>
              <a:rPr lang="ru-RU" sz="1200" b="0" i="0" kern="1200" dirty="0" smtClean="0">
                <a:solidFill>
                  <a:schemeClr val="tx1"/>
                </a:solidFill>
                <a:latin typeface="+mn-lt"/>
                <a:ea typeface="+mn-ea"/>
                <a:cs typeface="+mn-cs"/>
              </a:rPr>
              <a:t> схемам, в России приходится на ОАО "Русский алюминий". Это первая компания в России по объемам производства алюминия в стране. Приблизительно, около 50% производства компании приходится на внешний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Вторая по величине алюминиевая компания в России СУАЛ-Холдинг, (так исторически сложилось), в основном, пользуется российским сырьем, использовала </a:t>
            </a:r>
            <a:r>
              <a:rPr lang="ru-RU" sz="1200" b="0" i="0" kern="1200" dirty="0" err="1" smtClean="0">
                <a:solidFill>
                  <a:schemeClr val="tx1"/>
                </a:solidFill>
                <a:latin typeface="+mn-lt"/>
                <a:ea typeface="+mn-ea"/>
                <a:cs typeface="+mn-cs"/>
              </a:rPr>
              <a:t>толлинговые</a:t>
            </a:r>
            <a:r>
              <a:rPr lang="ru-RU" sz="1200" b="0" i="0" kern="1200" dirty="0" smtClean="0">
                <a:solidFill>
                  <a:schemeClr val="tx1"/>
                </a:solidFill>
                <a:latin typeface="+mn-lt"/>
                <a:ea typeface="+mn-ea"/>
                <a:cs typeface="+mn-cs"/>
              </a:rPr>
              <a:t> схемы значительно реже </a:t>
            </a:r>
            <a:r>
              <a:rPr lang="ru-RU" sz="1200" b="0" i="0" kern="1200" dirty="0" err="1" smtClean="0">
                <a:solidFill>
                  <a:schemeClr val="tx1"/>
                </a:solidFill>
                <a:latin typeface="+mn-lt"/>
                <a:ea typeface="+mn-ea"/>
                <a:cs typeface="+mn-cs"/>
              </a:rPr>
              <a:t>Русала</a:t>
            </a:r>
            <a:r>
              <a:rPr lang="ru-RU" sz="1200" b="0" i="0" kern="1200" dirty="0" smtClean="0">
                <a:solidFill>
                  <a:schemeClr val="tx1"/>
                </a:solidFill>
                <a:latin typeface="+mn-lt"/>
                <a:ea typeface="+mn-ea"/>
                <a:cs typeface="+mn-cs"/>
              </a:rPr>
              <a:t>. Доля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операций группы была незначительной и обуславливалась только технологией производства: за рубежом закупались исключительно бокситы высокого качества. Более того, с начала 2004 года СУАЛ-Холдинг полностью отказался от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По мнению экспертов, наличие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операций не связано с наличием или отсутствием сырья в России. Применение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связано со стремлением компаний найти </a:t>
            </a:r>
            <a:r>
              <a:rPr lang="ru-RU" sz="1200" b="0" i="0" kern="1200" dirty="0" err="1" smtClean="0">
                <a:solidFill>
                  <a:schemeClr val="tx1"/>
                </a:solidFill>
                <a:latin typeface="+mn-lt"/>
                <a:ea typeface="+mn-ea"/>
                <a:cs typeface="+mn-cs"/>
              </a:rPr>
              <a:t>толлинговую</a:t>
            </a:r>
            <a:r>
              <a:rPr lang="ru-RU" sz="1200" b="0" i="0" kern="1200" dirty="0" smtClean="0">
                <a:solidFill>
                  <a:schemeClr val="tx1"/>
                </a:solidFill>
                <a:latin typeface="+mn-lt"/>
                <a:ea typeface="+mn-ea"/>
                <a:cs typeface="+mn-cs"/>
              </a:rPr>
              <a:t> лазейку для оптимизации налогообложения. Внимание аудиторов могло быть привлечено случаями, когда в структуре одной группы работают и компания-производитель алюминия, и </a:t>
            </a:r>
            <a:r>
              <a:rPr lang="ru-RU" sz="1200" b="0" i="0" kern="1200" dirty="0" err="1" smtClean="0">
                <a:solidFill>
                  <a:schemeClr val="tx1"/>
                </a:solidFill>
                <a:latin typeface="+mn-lt"/>
                <a:ea typeface="+mn-ea"/>
                <a:cs typeface="+mn-cs"/>
              </a:rPr>
              <a:t>оффшоры</a:t>
            </a:r>
            <a:r>
              <a:rPr lang="ru-RU" sz="1200" b="0" i="0" kern="1200" dirty="0" smtClean="0">
                <a:solidFill>
                  <a:schemeClr val="tx1"/>
                </a:solidFill>
                <a:latin typeface="+mn-lt"/>
                <a:ea typeface="+mn-ea"/>
                <a:cs typeface="+mn-cs"/>
              </a:rPr>
              <a:t>, через которые проходит давальческое сырье, то есть используется схема внутреннего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В любом случае, российский бюджет недосчитывается из-за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миллионов долларов".</a:t>
            </a:r>
          </a:p>
          <a:p>
            <a:r>
              <a:rPr lang="ru-RU" sz="1200" b="0" i="0" kern="1200" dirty="0" smtClean="0">
                <a:solidFill>
                  <a:schemeClr val="tx1"/>
                </a:solidFill>
                <a:latin typeface="+mn-lt"/>
                <a:ea typeface="+mn-ea"/>
                <a:cs typeface="+mn-cs"/>
              </a:rPr>
              <a:t>металлургический рынок </a:t>
            </a:r>
            <a:r>
              <a:rPr lang="ru-RU" sz="1200" b="0" i="0" kern="1200" dirty="0" err="1" smtClean="0">
                <a:solidFill>
                  <a:schemeClr val="tx1"/>
                </a:solidFill>
                <a:latin typeface="+mn-lt"/>
                <a:ea typeface="+mn-ea"/>
                <a:cs typeface="+mn-cs"/>
              </a:rPr>
              <a:t>толлинговый</a:t>
            </a:r>
            <a:r>
              <a:rPr lang="ru-RU" sz="1200" b="0" i="0" kern="1200" dirty="0" smtClean="0">
                <a:solidFill>
                  <a:schemeClr val="tx1"/>
                </a:solidFill>
                <a:latin typeface="+mn-lt"/>
                <a:ea typeface="+mn-ea"/>
                <a:cs typeface="+mn-cs"/>
              </a:rPr>
              <a:t> антидемпинговый</a:t>
            </a:r>
          </a:p>
          <a:p>
            <a:r>
              <a:rPr lang="ru-RU" sz="1200" b="1" i="0" kern="1200" dirty="0" smtClean="0">
                <a:solidFill>
                  <a:schemeClr val="tx1"/>
                </a:solidFill>
                <a:latin typeface="+mn-lt"/>
                <a:ea typeface="+mn-ea"/>
                <a:cs typeface="+mn-cs"/>
              </a:rPr>
              <a:t>4. Демпинг и использование антидемпинговых мер на мировом рынке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Распространенной формой конкурентной борьбы на мировом рынке является демпинг, который определяется как деятельность, при которой экспортер продает товар на зарубежном рынке по более низким ценам, чем внутри страны-импортера.</a:t>
            </a:r>
          </a:p>
          <a:p>
            <a:r>
              <a:rPr lang="ru-RU" sz="1200" b="0" i="0" kern="1200" dirty="0" smtClean="0">
                <a:solidFill>
                  <a:schemeClr val="tx1"/>
                </a:solidFill>
                <a:latin typeface="+mn-lt"/>
                <a:ea typeface="+mn-ea"/>
                <a:cs typeface="+mn-cs"/>
              </a:rPr>
              <a:t>Причины осуществления экспортных поставок по демпинговым ценам бывают самые разные. Во-первых, являясь своего рода инструментом ценовой конкуренции, демпинговая практика может иметь целью завоевание новых иностранных рынков для расширения сбыта продукции и получения дополнительной прибыли. Во-вторых, ее причиной может стать необходимость решения валютных проблем. В этом случае государство, испытывающее острую потребность в иностранной валюте, пытается активизировать свой экспорт с помощью поставок по заниженным ценам, чтобы обеспечить приток валютных поступлений. В-третьих, демпинг может преследовать и политические цели. Для констатации демпинга используются два основных критерия: ценовой (стоимостной) и экономический ущерб.</a:t>
            </a:r>
          </a:p>
          <a:p>
            <a:r>
              <a:rPr lang="ru-RU" sz="1200" b="0" i="0" kern="1200" dirty="0" smtClean="0">
                <a:solidFill>
                  <a:schemeClr val="tx1"/>
                </a:solidFill>
                <a:latin typeface="+mn-lt"/>
                <a:ea typeface="+mn-ea"/>
                <a:cs typeface="+mn-cs"/>
              </a:rPr>
              <a:t>Государство, куда направляются демпинговые поставки (пусть даже и случайные), конечно же, противостоит им, используя такие защитные инструменты, как антидемпинговые меры. Главной целью их применения является возмещение или компенсирование ущерба, нанесенного национальной промышленности вследствие недобросовестной конкуренции.</a:t>
            </a:r>
          </a:p>
          <a:p>
            <a:r>
              <a:rPr lang="ru-RU" sz="1200" b="0" i="0" kern="1200" dirty="0" smtClean="0">
                <a:solidFill>
                  <a:schemeClr val="tx1"/>
                </a:solidFill>
                <a:latin typeface="+mn-lt"/>
                <a:ea typeface="+mn-ea"/>
                <a:cs typeface="+mn-cs"/>
              </a:rPr>
              <a:t>Наиболее распространенной разновидностью таких мер является антидемпинговая пошлина, вводимая государством-импортером по итогам проведенного расследования с целью нейтрализации или минимизации отрицательного воздействия демпинговой внешнеторговой операции на отрасль национальной промышленности.</a:t>
            </a:r>
          </a:p>
          <a:p>
            <a:r>
              <a:rPr lang="ru-RU" sz="1200" b="0" i="0" kern="1200" dirty="0" smtClean="0">
                <a:solidFill>
                  <a:schemeClr val="tx1"/>
                </a:solidFill>
                <a:latin typeface="+mn-lt"/>
                <a:ea typeface="+mn-ea"/>
                <a:cs typeface="+mn-cs"/>
              </a:rPr>
              <a:t>Основные отличия антидемпинговой пошлины от таможенной заключаются в том, что:</a:t>
            </a:r>
          </a:p>
          <a:p>
            <a:r>
              <a:rPr lang="ru-RU" sz="1200" b="0" i="0" kern="1200" dirty="0" smtClean="0">
                <a:solidFill>
                  <a:schemeClr val="tx1"/>
                </a:solidFill>
                <a:latin typeface="+mn-lt"/>
                <a:ea typeface="+mn-ea"/>
                <a:cs typeface="+mn-cs"/>
              </a:rPr>
              <a:t>- для применения первой необходимо провести расследование;</a:t>
            </a:r>
          </a:p>
          <a:p>
            <a:r>
              <a:rPr lang="ru-RU" sz="1200" b="0" i="0" kern="1200" dirty="0" smtClean="0">
                <a:solidFill>
                  <a:schemeClr val="tx1"/>
                </a:solidFill>
                <a:latin typeface="+mn-lt"/>
                <a:ea typeface="+mn-ea"/>
                <a:cs typeface="+mn-cs"/>
              </a:rPr>
              <a:t>- в ходе расследования нужно доказать факт демпинга и то, что демпинговая маржа превышает допустимую величину, определить наличие значительного ущерба и обосновать причинно-следственную связь между демпингом и ущербом;</a:t>
            </a:r>
          </a:p>
          <a:p>
            <a:r>
              <a:rPr lang="ru-RU" sz="1200" b="0" i="0" kern="1200" dirty="0" smtClean="0">
                <a:solidFill>
                  <a:schemeClr val="tx1"/>
                </a:solidFill>
                <a:latin typeface="+mn-lt"/>
                <a:ea typeface="+mn-ea"/>
                <a:cs typeface="+mn-cs"/>
              </a:rPr>
              <a:t>- антидемпинговая пошлина действует временно (не более пяти лет) и налагается сверх таможенного тарифа.</a:t>
            </a:r>
          </a:p>
          <a:p>
            <a:r>
              <a:rPr lang="ru-RU" sz="1200" b="0" i="0" kern="1200" dirty="0" smtClean="0">
                <a:solidFill>
                  <a:schemeClr val="tx1"/>
                </a:solidFill>
                <a:latin typeface="+mn-lt"/>
                <a:ea typeface="+mn-ea"/>
                <a:cs typeface="+mn-cs"/>
              </a:rPr>
              <a:t>Размер антидемпинговой пошлины зависит от величины демпинговой маржи, которая обычно определяется как разность между нормальной стоимостью товара и его экспортной ценой. Если аналогичный товар отсутствует на внутреннем рынке страны-экспортера, а также в случае, когда на внутреннем рынке страны-экспортера возникла сложная ситуация, например в случае низких объемов продаж (менее 5%), то для сравнения выбирается цена аналогичного товара при обычном течении торговли на рынке третьей страны или его "сконструированная цена", под которой понимается стоимость производства товара в стране происхождения с добавлением в разумных пределах размера прибыли и расходов по продаже.</a:t>
            </a:r>
          </a:p>
          <a:p>
            <a:r>
              <a:rPr lang="ru-RU" sz="1200" b="0" i="0" kern="1200" dirty="0" smtClean="0">
                <a:solidFill>
                  <a:schemeClr val="tx1"/>
                </a:solidFill>
                <a:latin typeface="+mn-lt"/>
                <a:ea typeface="+mn-ea"/>
                <a:cs typeface="+mn-cs"/>
              </a:rPr>
              <a:t>Несмотря на неоднократные попытки урегулирования проблем, связанных с использованием антидемпинговых процедур, во второй половине 90-х гг. XX в. этот вопрос постоянно является источником конфликтов в сфере международной торговли. Объясняется это тем, что из инструмента, призванного нивелировать негативные последствия торговой либерализации в виде нечестной конкуренции, антидемпинговые меры превратились в средство защиты национальных производителей от иностранной конкуренции. Столкнувшись с необходимостью защищать так называемые "чувствительные" отрасли промышленности от увеличения объемов импорта или резкого падения цен, многие страны стали использовать антидемпинговые процедуры вместо защитных мер, поскольку применение последних в соответствии с положениями ГАТТ-1994 сопряжено с определенными трудностями. Об этом свидетельствует тот факт, что в конце 90-х гг. 95% всех антидемпинговых процедур имели защитные аспекты и только 5% были связаны с </a:t>
            </a:r>
            <a:r>
              <a:rPr lang="ru-RU" sz="1200" b="0" i="0" kern="1200" dirty="0" err="1" smtClean="0">
                <a:solidFill>
                  <a:schemeClr val="tx1"/>
                </a:solidFill>
                <a:latin typeface="+mn-lt"/>
                <a:ea typeface="+mn-ea"/>
                <a:cs typeface="+mn-cs"/>
              </a:rPr>
              <a:t>антиконкурентной</a:t>
            </a:r>
            <a:r>
              <a:rPr lang="ru-RU" sz="1200" b="0" i="0" kern="1200" dirty="0" smtClean="0">
                <a:solidFill>
                  <a:schemeClr val="tx1"/>
                </a:solidFill>
                <a:latin typeface="+mn-lt"/>
                <a:ea typeface="+mn-ea"/>
                <a:cs typeface="+mn-cs"/>
              </a:rPr>
              <a:t> практикой.</a:t>
            </a:r>
          </a:p>
          <a:p>
            <a:r>
              <a:rPr lang="ru-RU" sz="1200" b="0" i="0" kern="1200" dirty="0" smtClean="0">
                <a:solidFill>
                  <a:schemeClr val="tx1"/>
                </a:solidFill>
                <a:latin typeface="+mn-lt"/>
                <a:ea typeface="+mn-ea"/>
                <a:cs typeface="+mn-cs"/>
              </a:rPr>
              <a:t>Вокруг экономической целесообразности использования антидемпинговых мер в настоящее время возникает множество споров, главный из которых состоит в нахождении той грани, когда использование антидемпинговых мер в целях защиты от недобросовестной конкуренции превращается в злоупотребление ими.</a:t>
            </a:r>
          </a:p>
          <a:p>
            <a:r>
              <a:rPr lang="ru-RU" sz="1200" b="0" i="0" kern="1200" dirty="0" smtClean="0">
                <a:solidFill>
                  <a:schemeClr val="tx1"/>
                </a:solidFill>
                <a:latin typeface="+mn-lt"/>
                <a:ea typeface="+mn-ea"/>
                <a:cs typeface="+mn-cs"/>
              </a:rPr>
              <a:t>Сторонники антидемпинговой практики заявляют, что она является защитой против жестких ценовых мер для потребителей, противники же утверждают, что отрицательные последствия такой политики значительно превышают ее положительное воздействие. Игнорируя очевидную выгоду для потребителя более низких цен и создания конкурентной рыночной среды, антидемпинговые законы защищают не принципы конкуренции, а конкурирующих субъектов, которые по сути получают выгоду за счет более высоких расходов потребителей.</a:t>
            </a:r>
          </a:p>
          <a:p>
            <a:r>
              <a:rPr lang="ru-RU" sz="1200" b="0" i="0" kern="1200" dirty="0" smtClean="0">
                <a:solidFill>
                  <a:schemeClr val="tx1"/>
                </a:solidFill>
                <a:latin typeface="+mn-lt"/>
                <a:ea typeface="+mn-ea"/>
                <a:cs typeface="+mn-cs"/>
              </a:rPr>
              <a:t>В целом антидемпинговые меры негативно влияют на состояние торгово-экономических отношений между странами, вовлеченными в антидемпинговые процедуры. Их применение, впрочем, как и начало антидемпингового расследования, ведет к значительному сокращению экспорта иностранного государства и увеличению цен на импортную продукцию, что фактически вытесняет иностранного экспортера с внутреннего рынка .</a:t>
            </a:r>
          </a:p>
          <a:p>
            <a:r>
              <a:rPr lang="ru-RU" sz="1200" b="1" i="0" kern="1200" dirty="0" smtClean="0">
                <a:solidFill>
                  <a:schemeClr val="tx1"/>
                </a:solidFill>
                <a:latin typeface="+mn-lt"/>
                <a:ea typeface="+mn-ea"/>
                <a:cs typeface="+mn-cs"/>
              </a:rPr>
              <a:t>Список литературы</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1. Глухова М.Н. Современный мировой рынок цветных металлов // Внешнеэкономический бюллетень, - 2000, 9.</a:t>
            </a:r>
          </a:p>
          <a:p>
            <a:r>
              <a:rPr lang="ru-RU" sz="1200" b="0" i="0" kern="1200" dirty="0" smtClean="0">
                <a:solidFill>
                  <a:schemeClr val="tx1"/>
                </a:solidFill>
                <a:latin typeface="+mn-lt"/>
                <a:ea typeface="+mn-ea"/>
                <a:cs typeface="+mn-cs"/>
              </a:rPr>
              <a:t>2. Герасимчук И., Симонов К. Текущее и перспективное потребление металлов в России и Украине.</a:t>
            </a:r>
          </a:p>
          <a:p>
            <a:r>
              <a:rPr lang="ru-RU" sz="1200" b="0" i="0" kern="1200" dirty="0" smtClean="0">
                <a:solidFill>
                  <a:schemeClr val="tx1"/>
                </a:solidFill>
                <a:latin typeface="+mn-lt"/>
                <a:ea typeface="+mn-ea"/>
                <a:cs typeface="+mn-cs"/>
              </a:rPr>
              <a:t>3. Журнал "Зеркало недели" №36 (411) 21 - 27 сентября 2002.</a:t>
            </a:r>
          </a:p>
          <a:p>
            <a:r>
              <a:rPr lang="de-DE" sz="1200" b="0" i="0" kern="1200" dirty="0" smtClean="0">
                <a:solidFill>
                  <a:schemeClr val="tx1"/>
                </a:solidFill>
                <a:latin typeface="+mn-lt"/>
                <a:ea typeface="+mn-ea"/>
                <a:cs typeface="+mn-cs"/>
              </a:rPr>
              <a:t>4. http://</a:t>
            </a:r>
            <a:r>
              <a:rPr lang="de-DE" sz="1200" b="0" i="0" kern="1200" dirty="0" err="1" smtClean="0">
                <a:solidFill>
                  <a:schemeClr val="tx1"/>
                </a:solidFill>
                <a:latin typeface="+mn-lt"/>
                <a:ea typeface="+mn-ea"/>
                <a:cs typeface="+mn-cs"/>
              </a:rPr>
              <a:t>docs.subschet.ru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act</a:t>
            </a:r>
            <a:r>
              <a:rPr lang="de-DE" sz="1200" b="0" i="0" kern="1200" dirty="0" smtClean="0">
                <a:solidFill>
                  <a:schemeClr val="tx1"/>
                </a:solidFill>
                <a:latin typeface="+mn-lt"/>
                <a:ea typeface="+mn-ea"/>
                <a:cs typeface="+mn-cs"/>
              </a:rPr>
              <a:t>/918003D8C047F054C325788B003D603F-75.html</a:t>
            </a:r>
          </a:p>
          <a:p>
            <a:r>
              <a:rPr lang="de-DE" sz="1200" b="0" i="0" kern="1200" dirty="0" smtClean="0">
                <a:solidFill>
                  <a:schemeClr val="tx1"/>
                </a:solidFill>
                <a:latin typeface="+mn-lt"/>
                <a:ea typeface="+mn-ea"/>
                <a:cs typeface="+mn-cs"/>
              </a:rPr>
              <a:t>5. http://</a:t>
            </a:r>
            <a:r>
              <a:rPr lang="de-DE" sz="1200" b="0" i="0" kern="1200" dirty="0" err="1" smtClean="0">
                <a:solidFill>
                  <a:schemeClr val="tx1"/>
                </a:solidFill>
                <a:latin typeface="+mn-lt"/>
                <a:ea typeface="+mn-ea"/>
                <a:cs typeface="+mn-cs"/>
              </a:rPr>
              <a:t>cln.ucoz.ru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publ</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metalloprokat</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metalloprokat_optom_i_v_roznicu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konjunktura_mirovogo_rynka_metalla</a:t>
            </a:r>
            <a:r>
              <a:rPr lang="de-DE" sz="1200" b="0" i="0" kern="1200" smtClean="0">
                <a:solidFill>
                  <a:schemeClr val="tx1"/>
                </a:solidFill>
                <a:latin typeface="+mn-lt"/>
                <a:ea typeface="+mn-ea"/>
                <a:cs typeface="+mn-cs"/>
              </a:rPr>
              <a:t>/6-1-0-41</a:t>
            </a:r>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31</a:t>
            </a:fld>
            <a:endParaRPr lang="ru-RU"/>
          </a:p>
        </p:txBody>
      </p:sp>
    </p:spTree>
    <p:extLst>
      <p:ext uri="{BB962C8B-B14F-4D97-AF65-F5344CB8AC3E}">
        <p14:creationId xmlns:p14="http://schemas.microsoft.com/office/powerpoint/2010/main" val="3069830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DB32461A-250E-4A29-9E9B-599CA3838FA1}" type="datetime1">
              <a:rPr lang="en-US" smtClean="0"/>
              <a:pPr/>
              <a:t>24.02.16</a:t>
            </a:fld>
            <a:endParaRPr lang="en-US" dirty="0"/>
          </a:p>
        </p:txBody>
      </p:sp>
      <p:sp>
        <p:nvSpPr>
          <p:cNvPr id="5" name="Footer Placeholder 4"/>
          <p:cNvSpPr>
            <a:spLocks noGrp="1"/>
          </p:cNvSpPr>
          <p:nvPr>
            <p:ph type="ftr" sz="quarter" idx="11"/>
          </p:nvPr>
        </p:nvSpPr>
        <p:spPr bwMode="white"/>
        <p:txBody>
          <a:bodyPr/>
          <a:lstStyle/>
          <a:p>
            <a:endParaRPr lang="en-US" dirty="0"/>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1AD66C-382E-48AD-8F4C-E87C4D4A8B28}" type="datetime1">
              <a:rPr lang="en-US" smtClean="0"/>
              <a:pPr/>
              <a:t>24.02.16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6F4ADA4-35DF-4BD1-8C53-4246F035229A}" type="datetime1">
              <a:rPr lang="en-US" smtClean="0"/>
              <a:pPr/>
              <a:t>24.02.16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59F63ED-02B1-490A-8EAD-E0CB136D5388}" type="datetime1">
              <a:rPr lang="en-US" smtClean="0"/>
              <a:pPr/>
              <a:t>24.02.16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F771BB6-685D-4518-8FAD-1882B9671546}" type="datetime1">
              <a:rPr lang="en-US" smtClean="0"/>
              <a:pPr/>
              <a:t>24.02.16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5FFBFE-5C08-4E0E-AF38-FB925F0B4D71}" type="datetime1">
              <a:rPr lang="en-US" smtClean="0"/>
              <a:pPr/>
              <a:t>24.02.16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40B41D-FD10-4A38-B39B-626510BD49B7}"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823242C-D747-4ADD-80D8-99421268E3A8}" type="datetime1">
              <a:rPr lang="en-US" smtClean="0"/>
              <a:pPr/>
              <a:t>24.02.16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E82007-CDD1-4BCF-B9F4-9D458EFEEFE1}" type="datetime1">
              <a:rPr lang="en-US" smtClean="0"/>
              <a:pPr/>
              <a:t>24.02.16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A4F265-CA88-4C30-A9AD-02E6A5184734}" type="datetime1">
              <a:rPr lang="en-US" smtClean="0"/>
              <a:pPr/>
              <a:t>24.02.16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81099-48EC-46A3-9530-F58EB96AF77C}" type="datetime1">
              <a:rPr lang="en-US" smtClean="0"/>
              <a:pPr/>
              <a:t>24.02.16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697E24-FFB9-4C73-8C6D-E02A7AD33DB8}" type="datetime1">
              <a:rPr lang="en-US" smtClean="0"/>
              <a:pPr/>
              <a:t>24.02.16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3823242C-D747-4ADD-80D8-99421268E3A8}" type="datetime1">
              <a:rPr lang="en-US" smtClean="0"/>
              <a:pPr/>
              <a:t>24.02.16</a:t>
            </a:fld>
            <a:endParaRPr lang="en-US" dirty="0"/>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CF40B41D-FD10-4A38-B39B-626510BD49B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chart" Target="../charts/char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chart" Target="../charts/char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ctrTitle"/>
          </p:nvPr>
        </p:nvSpPr>
        <p:spPr>
          <a:xfrm>
            <a:off x="1371600" y="1486746"/>
            <a:ext cx="6400800" cy="1815254"/>
          </a:xfrm>
        </p:spPr>
        <p:style>
          <a:lnRef idx="1">
            <a:schemeClr val="accent3"/>
          </a:lnRef>
          <a:fillRef idx="3">
            <a:schemeClr val="accent3"/>
          </a:fillRef>
          <a:effectRef idx="2">
            <a:schemeClr val="accent3"/>
          </a:effectRef>
          <a:fontRef idx="minor">
            <a:schemeClr val="lt1"/>
          </a:fontRef>
        </p:style>
        <p:txBody>
          <a:bodyPr>
            <a:normAutofit fontScale="90000"/>
          </a:bodyPr>
          <a:lstStyle/>
          <a:p>
            <a:r>
              <a:rPr lang="ru-RU" dirty="0" smtClean="0"/>
              <a:t>СИСТЕМА  </a:t>
            </a:r>
            <a:r>
              <a:rPr lang="ru-RU" dirty="0" err="1" smtClean="0"/>
              <a:t>УправлениЯ</a:t>
            </a:r>
            <a:r>
              <a:rPr lang="ru-RU" dirty="0" smtClean="0"/>
              <a:t> качеством</a:t>
            </a:r>
            <a:br>
              <a:rPr lang="ru-RU" dirty="0" smtClean="0"/>
            </a:br>
            <a:r>
              <a:rPr lang="ru-RU" dirty="0" smtClean="0"/>
              <a:t>В ПРОМЫШЛЕННОСТИ</a:t>
            </a:r>
            <a:endParaRPr lang="ru-RU" dirty="0"/>
          </a:p>
        </p:txBody>
      </p:sp>
      <p:sp>
        <p:nvSpPr>
          <p:cNvPr id="3" name="Подзаголовок 2"/>
          <p:cNvSpPr>
            <a:spLocks noGrp="1"/>
          </p:cNvSpPr>
          <p:nvPr>
            <p:ph type="subTitle" idx="1"/>
          </p:nvPr>
        </p:nvSpPr>
        <p:spPr>
          <a:xfrm>
            <a:off x="1371600" y="3428996"/>
            <a:ext cx="6400800" cy="1583992"/>
          </a:xfrm>
        </p:spPr>
        <p:style>
          <a:lnRef idx="1">
            <a:schemeClr val="accent1"/>
          </a:lnRef>
          <a:fillRef idx="2">
            <a:schemeClr val="accent1"/>
          </a:fillRef>
          <a:effectRef idx="1">
            <a:schemeClr val="accent1"/>
          </a:effectRef>
          <a:fontRef idx="minor">
            <a:schemeClr val="dk1"/>
          </a:fontRef>
        </p:style>
        <p:txBody>
          <a:bodyPr>
            <a:normAutofit fontScale="92500"/>
          </a:bodyPr>
          <a:lstStyle/>
          <a:p>
            <a:r>
              <a:rPr lang="ru-RU" i="0" dirty="0" smtClean="0"/>
              <a:t> (</a:t>
            </a:r>
            <a:r>
              <a:rPr lang="ru-RU" sz="4000" i="0" dirty="0" smtClean="0"/>
              <a:t>2</a:t>
            </a:r>
            <a:r>
              <a:rPr lang="ru-RU" i="0" dirty="0" smtClean="0"/>
              <a:t> кредита)</a:t>
            </a:r>
            <a:r>
              <a:rPr lang="en-US" i="0" dirty="0" smtClean="0"/>
              <a:t> – </a:t>
            </a:r>
            <a:r>
              <a:rPr lang="ru-RU" i="0" dirty="0" smtClean="0"/>
              <a:t> практические занятия (</a:t>
            </a:r>
            <a:r>
              <a:rPr lang="ru-RU" sz="3200" i="0" dirty="0" smtClean="0"/>
              <a:t>1</a:t>
            </a:r>
            <a:r>
              <a:rPr lang="ru-RU" i="0" dirty="0" smtClean="0"/>
              <a:t> час в неделю)</a:t>
            </a:r>
            <a:endParaRPr lang="en-US" sz="4000" i="0" dirty="0" smtClean="0"/>
          </a:p>
          <a:p>
            <a:r>
              <a:rPr lang="ru-RU" i="0" dirty="0"/>
              <a:t>к</a:t>
            </a:r>
            <a:r>
              <a:rPr lang="en-US" i="0" dirty="0"/>
              <a:t>.</a:t>
            </a:r>
            <a:r>
              <a:rPr lang="ru-RU" i="0" dirty="0"/>
              <a:t> т</a:t>
            </a:r>
            <a:r>
              <a:rPr lang="en-US" i="0" dirty="0"/>
              <a:t>.</a:t>
            </a:r>
            <a:r>
              <a:rPr lang="ru-RU" i="0" dirty="0"/>
              <a:t>н</a:t>
            </a:r>
            <a:r>
              <a:rPr lang="en-US" i="0" dirty="0"/>
              <a:t>.</a:t>
            </a:r>
            <a:r>
              <a:rPr lang="ru-RU" i="0" dirty="0"/>
              <a:t> </a:t>
            </a:r>
            <a:r>
              <a:rPr lang="ru-RU" i="0" dirty="0" smtClean="0"/>
              <a:t> доцент </a:t>
            </a:r>
            <a:r>
              <a:rPr lang="ru-RU" i="0" dirty="0"/>
              <a:t>Реутова Г</a:t>
            </a:r>
            <a:r>
              <a:rPr lang="en-US" i="0" dirty="0"/>
              <a:t>.</a:t>
            </a:r>
            <a:r>
              <a:rPr lang="ru-RU" i="0" dirty="0"/>
              <a:t> А</a:t>
            </a:r>
            <a:r>
              <a:rPr lang="en-US" i="0" dirty="0"/>
              <a:t>.</a:t>
            </a:r>
          </a:p>
          <a:p>
            <a:endParaRPr lang="ru-RU" i="0" dirty="0"/>
          </a:p>
          <a:p>
            <a:endParaRPr lang="ru-RU" i="0" dirty="0"/>
          </a:p>
          <a:p>
            <a:endParaRPr lang="ru-RU" i="0" dirty="0"/>
          </a:p>
        </p:txBody>
      </p:sp>
    </p:spTree>
    <p:extLst>
      <p:ext uri="{BB962C8B-B14F-4D97-AF65-F5344CB8AC3E}">
        <p14:creationId xmlns:p14="http://schemas.microsoft.com/office/powerpoint/2010/main" val="276503666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507067"/>
            <a:ext cx="6400800" cy="817033"/>
          </a:xfrm>
        </p:spPr>
        <p:style>
          <a:lnRef idx="1">
            <a:schemeClr val="accent2"/>
          </a:lnRef>
          <a:fillRef idx="3">
            <a:schemeClr val="accent2"/>
          </a:fillRef>
          <a:effectRef idx="2">
            <a:schemeClr val="accent2"/>
          </a:effectRef>
          <a:fontRef idx="minor">
            <a:schemeClr val="lt1"/>
          </a:fontRef>
        </p:style>
        <p:txBody>
          <a:bodyPr>
            <a:normAutofit fontScale="90000"/>
          </a:bodyPr>
          <a:lstStyle/>
          <a:p>
            <a:r>
              <a:rPr lang="ru-RU" sz="2000" dirty="0" smtClean="0"/>
              <a:t>ПОТЕНЦИАЛ И РАЗВИТИЕ  ПРОМЫШЛЕННОСТИ </a:t>
            </a:r>
            <a:br>
              <a:rPr lang="ru-RU" sz="2000" dirty="0" smtClean="0"/>
            </a:br>
            <a:r>
              <a:rPr lang="ru-RU" sz="2000" dirty="0" smtClean="0"/>
              <a:t>в </a:t>
            </a:r>
            <a:r>
              <a:rPr lang="en-US" sz="2000" dirty="0" smtClean="0"/>
              <a:t>XXI</a:t>
            </a:r>
            <a:r>
              <a:rPr lang="ru-RU" sz="2000" dirty="0" smtClean="0"/>
              <a:t> веке                    </a:t>
            </a:r>
            <a:endParaRPr lang="ru-RU" sz="20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rmAutofit fontScale="92500" lnSpcReduction="20000"/>
          </a:bodyPr>
          <a:lstStyle/>
          <a:p>
            <a:pPr marL="457200" indent="-457200">
              <a:buFontTx/>
              <a:buChar char="-"/>
            </a:pPr>
            <a:r>
              <a:rPr lang="ru-RU" sz="2800" dirty="0" smtClean="0"/>
              <a:t>Практическое руководство к созданию системы управления качеством на предприятиях горно-металлургической отрасли.</a:t>
            </a:r>
          </a:p>
          <a:p>
            <a:pPr indent="0">
              <a:buNone/>
            </a:pPr>
            <a:r>
              <a:rPr lang="ru-RU" sz="2800" dirty="0" smtClean="0"/>
              <a:t>       Практическое занятие №  </a:t>
            </a:r>
            <a:r>
              <a:rPr lang="ru-RU" sz="4000" dirty="0" smtClean="0"/>
              <a:t>1</a:t>
            </a:r>
            <a:endParaRPr lang="ru-RU" sz="2800" dirty="0"/>
          </a:p>
        </p:txBody>
      </p:sp>
    </p:spTree>
    <p:extLst>
      <p:ext uri="{BB962C8B-B14F-4D97-AF65-F5344CB8AC3E}">
        <p14:creationId xmlns:p14="http://schemas.microsoft.com/office/powerpoint/2010/main" val="272170127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846667"/>
            <a:ext cx="6400800" cy="1134533"/>
          </a:xfrm>
        </p:spPr>
        <p:style>
          <a:lnRef idx="1">
            <a:schemeClr val="accent3"/>
          </a:lnRef>
          <a:fillRef idx="3">
            <a:schemeClr val="accent3"/>
          </a:fillRef>
          <a:effectRef idx="2">
            <a:schemeClr val="accent3"/>
          </a:effectRef>
          <a:fontRef idx="minor">
            <a:schemeClr val="lt1"/>
          </a:fontRef>
        </p:style>
        <p:txBody>
          <a:bodyPr>
            <a:normAutofit/>
          </a:bodyPr>
          <a:lstStyle/>
          <a:p>
            <a:pPr rtl="0" eaLnBrk="1" latinLnBrk="0" hangingPunct="1"/>
            <a:r>
              <a:rPr lang="ru-RU" sz="1100" dirty="0" smtClean="0"/>
              <a:t/>
            </a:r>
            <a:br>
              <a:rPr lang="ru-RU" sz="1100" dirty="0" smtClean="0"/>
            </a:br>
            <a:r>
              <a:rPr lang="ru-RU" sz="2800" dirty="0"/>
              <a:t>УПРАВЛЕНИЕ КАЧЕСТВОМ </a:t>
            </a:r>
            <a:r>
              <a:rPr lang="ru-RU" sz="1400" dirty="0"/>
              <a:t/>
            </a:r>
            <a:br>
              <a:rPr lang="ru-RU" sz="1400" dirty="0"/>
            </a:br>
            <a:r>
              <a:rPr lang="ru-RU" sz="1400" dirty="0"/>
              <a:t>КАК ИНСТРУМЕНТ ИННОВАЦИОННОЙ СТРАТЕГИИ В ПРОМЫШЛЕННОСТИ</a:t>
            </a:r>
          </a:p>
        </p:txBody>
      </p:sp>
      <p:sp>
        <p:nvSpPr>
          <p:cNvPr id="3" name="Содержимое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marL="342900" indent="-342900">
              <a:buFontTx/>
              <a:buChar char="-"/>
            </a:pPr>
            <a:r>
              <a:rPr lang="ru-RU" sz="2000" dirty="0" smtClean="0"/>
              <a:t>Система комплексного подхода к управлению качеством;</a:t>
            </a:r>
          </a:p>
          <a:p>
            <a:pPr marL="342900" indent="-342900">
              <a:buFontTx/>
              <a:buChar char="-"/>
            </a:pPr>
            <a:r>
              <a:rPr lang="ru-RU" sz="2000" dirty="0"/>
              <a:t>Анализ спроса и предложения на продукцию горно-металлургической </a:t>
            </a:r>
            <a:r>
              <a:rPr lang="ru-RU" sz="2000" dirty="0" smtClean="0"/>
              <a:t>отрасли.</a:t>
            </a:r>
          </a:p>
          <a:p>
            <a:pPr indent="0">
              <a:buNone/>
            </a:pPr>
            <a:r>
              <a:rPr lang="ru-RU" sz="2000" dirty="0" smtClean="0"/>
              <a:t>      практическое занятие №  </a:t>
            </a:r>
            <a:r>
              <a:rPr lang="ru-RU" sz="4000" dirty="0"/>
              <a:t>2</a:t>
            </a:r>
            <a:r>
              <a:rPr lang="ru-RU" sz="2000" dirty="0" smtClean="0"/>
              <a:t>       </a:t>
            </a:r>
            <a:endParaRPr lang="ru-RU" sz="2000" dirty="0"/>
          </a:p>
          <a:p>
            <a:pPr indent="0">
              <a:buNone/>
            </a:pPr>
            <a:r>
              <a:rPr lang="ru-RU" sz="1100" dirty="0" smtClean="0"/>
              <a:t>                                                  </a:t>
            </a:r>
          </a:p>
        </p:txBody>
      </p:sp>
    </p:spTree>
    <p:extLst>
      <p:ext uri="{BB962C8B-B14F-4D97-AF65-F5344CB8AC3E}">
        <p14:creationId xmlns:p14="http://schemas.microsoft.com/office/powerpoint/2010/main" val="286953183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sz="2400" dirty="0" smtClean="0"/>
              <a:t>МЕТОДОЛОГИЧЕСКИЕ ОСНОВЫ УПРАВЛЕНИЯ КАЧЕСТВОМ</a:t>
            </a:r>
            <a:endParaRPr lang="ru-RU" sz="2400" dirty="0"/>
          </a:p>
        </p:txBody>
      </p:sp>
      <p:sp>
        <p:nvSpPr>
          <p:cNvPr id="3" name="Содержимое 2"/>
          <p:cNvSpPr>
            <a:spLocks noGrp="1"/>
          </p:cNvSpPr>
          <p:nvPr>
            <p:ph idx="1"/>
          </p:nvPr>
        </p:nvSpPr>
        <p:spPr>
          <a:xfrm>
            <a:off x="1371606" y="2438407"/>
            <a:ext cx="6443987" cy="2951985"/>
          </a:xfrm>
          <a:solidFill>
            <a:srgbClr val="FFFF00"/>
          </a:solidFill>
        </p:spPr>
        <p:txBody>
          <a:bodyPr>
            <a:normAutofit fontScale="92500" lnSpcReduction="20000"/>
          </a:bodyPr>
          <a:lstStyle/>
          <a:p>
            <a:r>
              <a:rPr lang="ru-RU" dirty="0" smtClean="0"/>
              <a:t>Управление качеством в</a:t>
            </a:r>
            <a:r>
              <a:rPr lang="en-US" dirty="0" smtClean="0"/>
              <a:t> </a:t>
            </a:r>
            <a:r>
              <a:rPr lang="ru-RU" dirty="0" smtClean="0"/>
              <a:t>горно-          металлургической отрасли, геологии, машиностроении, энергетике определены ОЦЕНКОЙ УРОВНЯ КАЧЕСТВА ОБЪЕКТА</a:t>
            </a:r>
            <a:r>
              <a:rPr lang="ru-RU" dirty="0"/>
              <a:t>;</a:t>
            </a:r>
            <a:endParaRPr lang="ru-RU" dirty="0" smtClean="0"/>
          </a:p>
          <a:p>
            <a:r>
              <a:rPr lang="ru-RU" dirty="0"/>
              <a:t> </a:t>
            </a:r>
            <a:r>
              <a:rPr lang="ru-RU" dirty="0" smtClean="0"/>
              <a:t>Расчет </a:t>
            </a:r>
            <a:r>
              <a:rPr lang="ru-RU" sz="2000" dirty="0" smtClean="0"/>
              <a:t>коэффициента конкурентоспособности.</a:t>
            </a:r>
          </a:p>
          <a:p>
            <a:endParaRPr lang="ru-RU" sz="2000" dirty="0"/>
          </a:p>
          <a:p>
            <a:r>
              <a:rPr lang="ru-RU" sz="2000" dirty="0" smtClean="0"/>
              <a:t>Практическое занятие  №  </a:t>
            </a:r>
            <a:r>
              <a:rPr lang="ru-RU" sz="4000" dirty="0"/>
              <a:t>6</a:t>
            </a:r>
            <a:endParaRPr lang="ru-RU" sz="2000" dirty="0" smtClean="0"/>
          </a:p>
        </p:txBody>
      </p:sp>
    </p:spTree>
    <p:extLst>
      <p:ext uri="{BB962C8B-B14F-4D97-AF65-F5344CB8AC3E}">
        <p14:creationId xmlns:p14="http://schemas.microsoft.com/office/powerpoint/2010/main" val="383876089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sz="1400" dirty="0" smtClean="0"/>
              <a:t> </a:t>
            </a:r>
            <a:r>
              <a:rPr lang="ru-RU" sz="2000" dirty="0" smtClean="0"/>
              <a:t>ГРУППА ПОКАЗАТЕЛЕЙ КАЧЕСТВА ПРОДУКЦИИ</a:t>
            </a:r>
            <a:endParaRPr lang="ru-RU" sz="2000" dirty="0"/>
          </a:p>
        </p:txBody>
      </p:sp>
      <p:sp>
        <p:nvSpPr>
          <p:cNvPr id="3" name="Содержимое 2"/>
          <p:cNvSpPr>
            <a:spLocks noGrp="1"/>
          </p:cNvSpPr>
          <p:nvPr>
            <p:ph idx="1"/>
          </p:nvPr>
        </p:nvSpPr>
        <p:spPr/>
        <p:style>
          <a:lnRef idx="0">
            <a:schemeClr val="accent4"/>
          </a:lnRef>
          <a:fillRef idx="3">
            <a:schemeClr val="accent4"/>
          </a:fillRef>
          <a:effectRef idx="3">
            <a:schemeClr val="accent4"/>
          </a:effectRef>
          <a:fontRef idx="minor">
            <a:schemeClr val="lt1"/>
          </a:fontRef>
        </p:style>
        <p:txBody>
          <a:bodyPr>
            <a:normAutofit fontScale="85000" lnSpcReduction="10000"/>
          </a:bodyPr>
          <a:lstStyle/>
          <a:p>
            <a:r>
              <a:rPr lang="ru-RU" sz="2000" dirty="0" smtClean="0"/>
              <a:t>- НАЗНАЧЕНИЕ</a:t>
            </a:r>
          </a:p>
          <a:p>
            <a:r>
              <a:rPr lang="ru-RU" sz="2000" dirty="0" smtClean="0"/>
              <a:t>-НАДЕЖНОСТЬ </a:t>
            </a:r>
          </a:p>
          <a:p>
            <a:r>
              <a:rPr lang="ru-RU" sz="2000" dirty="0" smtClean="0"/>
              <a:t>- БЕЗОПАСНОСТЬ</a:t>
            </a:r>
          </a:p>
          <a:p>
            <a:r>
              <a:rPr lang="ru-RU" sz="2000" dirty="0" smtClean="0"/>
              <a:t>- ЭРГОНОМИЧЕСКИЕ</a:t>
            </a:r>
          </a:p>
          <a:p>
            <a:r>
              <a:rPr lang="ru-RU" sz="2000" dirty="0" smtClean="0"/>
              <a:t>- ЭСТЕТИЧЕСКИЕ   ……..   </a:t>
            </a:r>
          </a:p>
          <a:p>
            <a:r>
              <a:rPr lang="ru-RU" sz="2000" dirty="0" smtClean="0"/>
              <a:t>Практическое занятие № </a:t>
            </a:r>
            <a:r>
              <a:rPr lang="ru-RU" sz="4000" dirty="0"/>
              <a:t>3</a:t>
            </a:r>
            <a:r>
              <a:rPr lang="ru-RU" sz="2000" dirty="0" smtClean="0"/>
              <a:t>                                                        </a:t>
            </a:r>
          </a:p>
          <a:p>
            <a:endParaRPr lang="ru-RU" sz="2000" dirty="0"/>
          </a:p>
        </p:txBody>
      </p:sp>
    </p:spTree>
    <p:extLst>
      <p:ext uri="{BB962C8B-B14F-4D97-AF65-F5344CB8AC3E}">
        <p14:creationId xmlns:p14="http://schemas.microsoft.com/office/powerpoint/2010/main" val="411754743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33751" y="1005415"/>
            <a:ext cx="6479998" cy="1403996"/>
          </a:xfrm>
        </p:spPr>
        <p:style>
          <a:lnRef idx="0">
            <a:schemeClr val="accent3"/>
          </a:lnRef>
          <a:fillRef idx="3">
            <a:schemeClr val="accent3"/>
          </a:fillRef>
          <a:effectRef idx="3">
            <a:schemeClr val="accent3"/>
          </a:effectRef>
          <a:fontRef idx="minor">
            <a:schemeClr val="lt1"/>
          </a:fontRef>
        </p:style>
        <p:txBody>
          <a:bodyPr>
            <a:normAutofit fontScale="90000"/>
          </a:bodyPr>
          <a:lstStyle/>
          <a:p>
            <a:pPr>
              <a:lnSpc>
                <a:spcPct val="50000"/>
              </a:lnSpc>
            </a:pPr>
            <a:r>
              <a:rPr lang="ru-RU" dirty="0"/>
              <a:t/>
            </a:r>
            <a:br>
              <a:rPr lang="ru-RU" dirty="0"/>
            </a:br>
            <a:r>
              <a:rPr lang="ru-RU" dirty="0"/>
              <a:t>         </a:t>
            </a:r>
            <a:r>
              <a:rPr lang="ru-RU" sz="8000" dirty="0"/>
              <a:t/>
            </a:r>
            <a:br>
              <a:rPr lang="ru-RU" sz="8000" dirty="0"/>
            </a:br>
            <a:r>
              <a:rPr lang="ru-RU" sz="8000" dirty="0" smtClean="0"/>
              <a:t/>
            </a:r>
            <a:br>
              <a:rPr lang="ru-RU" sz="8000" dirty="0" smtClean="0"/>
            </a:br>
            <a:r>
              <a:rPr lang="ru-RU" sz="4000" dirty="0" smtClean="0"/>
              <a:t> МЕТОДЫ УПРАВЛЕНИЯ</a:t>
            </a:r>
            <a:br>
              <a:rPr lang="ru-RU" sz="4000" dirty="0" smtClean="0"/>
            </a:br>
            <a:r>
              <a:rPr lang="ru-RU" sz="4000" dirty="0" smtClean="0"/>
              <a:t/>
            </a:r>
            <a:br>
              <a:rPr lang="ru-RU" sz="4000" dirty="0" smtClean="0"/>
            </a:br>
            <a:r>
              <a:rPr lang="ru-RU" sz="4000" dirty="0" smtClean="0"/>
              <a:t>КАЧЕСТВОМ       </a:t>
            </a:r>
            <a:endParaRPr lang="ru-RU" sz="4000" dirty="0"/>
          </a:p>
        </p:txBody>
      </p:sp>
      <p:sp>
        <p:nvSpPr>
          <p:cNvPr id="4" name="Содержимое 3"/>
          <p:cNvSpPr>
            <a:spLocks noGrp="1"/>
          </p:cNvSpPr>
          <p:nvPr>
            <p:ph idx="1"/>
          </p:nvPr>
        </p:nvSpPr>
        <p:spPr>
          <a:ln>
            <a:solidFill>
              <a:srgbClr val="FF6600"/>
            </a:solidFill>
          </a:ln>
        </p:spPr>
        <p:txBody>
          <a:bodyPr>
            <a:normAutofit fontScale="92500" lnSpcReduction="10000"/>
          </a:bodyPr>
          <a:lstStyle/>
          <a:p>
            <a:r>
              <a:rPr lang="ru-RU" sz="2400" dirty="0" smtClean="0"/>
              <a:t>Статистические методы – эффективный инструмент сбора и анализа информации о качестве.</a:t>
            </a:r>
          </a:p>
          <a:p>
            <a:endParaRPr lang="ru-RU" sz="2400" dirty="0"/>
          </a:p>
          <a:p>
            <a:r>
              <a:rPr lang="ru-RU" sz="2400" dirty="0" smtClean="0"/>
              <a:t>      Практическое занятие №  </a:t>
            </a:r>
            <a:r>
              <a:rPr lang="ru-RU" sz="4000" dirty="0"/>
              <a:t>5</a:t>
            </a:r>
            <a:endParaRPr lang="ru-RU" sz="2400" dirty="0"/>
          </a:p>
        </p:txBody>
      </p:sp>
    </p:spTree>
    <p:extLst>
      <p:ext uri="{BB962C8B-B14F-4D97-AF65-F5344CB8AC3E}">
        <p14:creationId xmlns:p14="http://schemas.microsoft.com/office/powerpoint/2010/main" val="279990595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952499"/>
            <a:ext cx="6400800" cy="1181101"/>
          </a:xfrm>
        </p:spPr>
        <p:style>
          <a:lnRef idx="1">
            <a:schemeClr val="accent3"/>
          </a:lnRef>
          <a:fillRef idx="3">
            <a:schemeClr val="accent3"/>
          </a:fillRef>
          <a:effectRef idx="2">
            <a:schemeClr val="accent3"/>
          </a:effectRef>
          <a:fontRef idx="minor">
            <a:schemeClr val="lt1"/>
          </a:fontRef>
        </p:style>
        <p:txBody>
          <a:bodyPr>
            <a:normAutofit fontScale="90000"/>
          </a:bodyPr>
          <a:lstStyle/>
          <a:p>
            <a:r>
              <a:rPr lang="ru-RU" dirty="0"/>
              <a:t/>
            </a:r>
            <a:br>
              <a:rPr lang="ru-RU" dirty="0"/>
            </a:br>
            <a:r>
              <a:rPr lang="ru-RU" dirty="0"/>
              <a:t/>
            </a:r>
            <a:br>
              <a:rPr lang="ru-RU" dirty="0"/>
            </a:br>
            <a:r>
              <a:rPr lang="ru-RU" dirty="0"/>
              <a:t>МОЗГОВАЯ АТАКА</a:t>
            </a:r>
            <a:br>
              <a:rPr lang="ru-RU" dirty="0"/>
            </a:br>
            <a:endParaRPr lang="ru-RU" dirty="0"/>
          </a:p>
        </p:txBody>
      </p:sp>
      <p:sp>
        <p:nvSpPr>
          <p:cNvPr id="3" name="Содержимое 2"/>
          <p:cNvSpPr>
            <a:spLocks noGrp="1"/>
          </p:cNvSpPr>
          <p:nvPr>
            <p:ph idx="1"/>
          </p:nvPr>
        </p:nvSpPr>
        <p:spPr>
          <a:solidFill>
            <a:srgbClr val="FFFF00"/>
          </a:solidFill>
        </p:spPr>
        <p:txBody>
          <a:bodyPr>
            <a:normAutofit fontScale="85000" lnSpcReduction="20000"/>
          </a:bodyPr>
          <a:lstStyle/>
          <a:p>
            <a:r>
              <a:rPr lang="ru-RU" sz="1400" dirty="0" smtClean="0"/>
              <a:t>ЦЕЛЬ – ПОЛУЧЕНИЕ МАКСИМАЛЬНОГО ЧИСЛА ИДЕЙ  ПРИ РЕШЕНИИ ПРОБЛЕМЫ В ВОЗМОЖНО КОРОТКОЕ ВРЕМЯ</a:t>
            </a:r>
            <a:r>
              <a:rPr lang="en-US" sz="1400" dirty="0" smtClean="0"/>
              <a:t>;</a:t>
            </a:r>
          </a:p>
          <a:p>
            <a:r>
              <a:rPr lang="ru-RU" sz="2000" dirty="0" smtClean="0"/>
              <a:t>Осуществляется</a:t>
            </a:r>
            <a:r>
              <a:rPr lang="en-US" sz="2000" dirty="0" smtClean="0"/>
              <a:t>:</a:t>
            </a:r>
            <a:r>
              <a:rPr lang="ru-RU" sz="2000" dirty="0" smtClean="0"/>
              <a:t> упорядоченно и неупорядоченно</a:t>
            </a:r>
            <a:r>
              <a:rPr lang="en-US" sz="2000" dirty="0" smtClean="0"/>
              <a:t>;</a:t>
            </a:r>
            <a:endParaRPr lang="ru-RU" sz="2000" dirty="0" smtClean="0"/>
          </a:p>
          <a:p>
            <a:r>
              <a:rPr lang="ru-RU" sz="2000" dirty="0" smtClean="0"/>
              <a:t>Результат</a:t>
            </a:r>
            <a:r>
              <a:rPr lang="en-US" sz="2000" dirty="0" smtClean="0"/>
              <a:t>:</a:t>
            </a:r>
            <a:r>
              <a:rPr lang="ru-RU" sz="2000" dirty="0" smtClean="0"/>
              <a:t> выявление и анализ проблем</a:t>
            </a:r>
          </a:p>
          <a:p>
            <a:r>
              <a:rPr lang="ru-RU" sz="2000" dirty="0" smtClean="0"/>
              <a:t>(на примерах тематики диссертационных работ)</a:t>
            </a:r>
          </a:p>
          <a:p>
            <a:endParaRPr lang="ru-RU" sz="2000" dirty="0"/>
          </a:p>
          <a:p>
            <a:r>
              <a:rPr lang="ru-RU" sz="2000" dirty="0" smtClean="0"/>
              <a:t>     Практическое занятие  №  </a:t>
            </a:r>
            <a:r>
              <a:rPr lang="ru-RU" sz="4000" dirty="0" smtClean="0"/>
              <a:t>2</a:t>
            </a:r>
            <a:endParaRPr lang="ru-RU" sz="2000" dirty="0"/>
          </a:p>
        </p:txBody>
      </p:sp>
    </p:spTree>
    <p:extLst>
      <p:ext uri="{BB962C8B-B14F-4D97-AF65-F5344CB8AC3E}">
        <p14:creationId xmlns:p14="http://schemas.microsoft.com/office/powerpoint/2010/main" val="339675822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083733" y="1295400"/>
            <a:ext cx="6959600" cy="685800"/>
          </a:xfrm>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
            </a:r>
            <a:br>
              <a:rPr lang="ru-RU" dirty="0"/>
            </a:br>
            <a:r>
              <a:rPr lang="ru-RU" dirty="0" smtClean="0"/>
              <a:t>КОНТРОЛЬНЫЙ ЛИСТОК</a:t>
            </a:r>
            <a:endParaRPr lang="ru-RU" dirty="0"/>
          </a:p>
        </p:txBody>
      </p:sp>
      <p:sp>
        <p:nvSpPr>
          <p:cNvPr id="3" name="Содержимое 2"/>
          <p:cNvSpPr>
            <a:spLocks noGrp="1"/>
          </p:cNvSpPr>
          <p:nvPr>
            <p:ph idx="1"/>
          </p:nvPr>
        </p:nvSpPr>
        <p:spPr/>
        <p:style>
          <a:lnRef idx="1">
            <a:schemeClr val="accent6"/>
          </a:lnRef>
          <a:fillRef idx="3">
            <a:schemeClr val="accent6"/>
          </a:fillRef>
          <a:effectRef idx="2">
            <a:schemeClr val="accent6"/>
          </a:effectRef>
          <a:fontRef idx="minor">
            <a:schemeClr val="lt1"/>
          </a:fontRef>
        </p:style>
        <p:txBody>
          <a:bodyPr>
            <a:normAutofit lnSpcReduction="10000"/>
          </a:bodyPr>
          <a:lstStyle/>
          <a:p>
            <a:r>
              <a:rPr lang="ru-RU" sz="3200" dirty="0" smtClean="0"/>
              <a:t>Отвечает на вопрос</a:t>
            </a:r>
            <a:r>
              <a:rPr lang="en-US" sz="3200" dirty="0" smtClean="0"/>
              <a:t>:</a:t>
            </a:r>
            <a:r>
              <a:rPr lang="ru-RU" sz="3200" dirty="0" smtClean="0"/>
              <a:t> «Как часто случается определенное событие» </a:t>
            </a:r>
            <a:r>
              <a:rPr lang="ru-RU" sz="1400" dirty="0" smtClean="0"/>
              <a:t>(</a:t>
            </a:r>
            <a:r>
              <a:rPr lang="ru-RU" sz="2000" dirty="0" smtClean="0"/>
              <a:t>с последующей группировкой данных)           Практическое занятие №  </a:t>
            </a:r>
            <a:r>
              <a:rPr lang="ru-RU" sz="4000" dirty="0"/>
              <a:t>4</a:t>
            </a:r>
            <a:endParaRPr lang="ru-RU" sz="2000" dirty="0"/>
          </a:p>
        </p:txBody>
      </p:sp>
    </p:spTree>
    <p:extLst>
      <p:ext uri="{BB962C8B-B14F-4D97-AF65-F5344CB8AC3E}">
        <p14:creationId xmlns:p14="http://schemas.microsoft.com/office/powerpoint/2010/main" val="135436150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
            </a:r>
            <a:br>
              <a:rPr lang="ru-RU" dirty="0"/>
            </a:br>
            <a:r>
              <a:rPr lang="ru-RU" dirty="0" smtClean="0"/>
              <a:t>ДИАГРАММА  ПАРЕТО</a:t>
            </a:r>
            <a:endParaRPr lang="ru-RU" dirty="0"/>
          </a:p>
        </p:txBody>
      </p:sp>
      <p:sp>
        <p:nvSpPr>
          <p:cNvPr id="3" name="Содержимое 2"/>
          <p:cNvSpPr>
            <a:spLocks noGrp="1"/>
          </p:cNvSpPr>
          <p:nvPr>
            <p:ph idx="1"/>
          </p:nvPr>
        </p:nvSpPr>
        <p:spPr/>
        <p:style>
          <a:lnRef idx="1">
            <a:schemeClr val="accent1"/>
          </a:lnRef>
          <a:fillRef idx="3">
            <a:schemeClr val="accent1"/>
          </a:fillRef>
          <a:effectRef idx="2">
            <a:schemeClr val="accent1"/>
          </a:effectRef>
          <a:fontRef idx="minor">
            <a:schemeClr val="lt1"/>
          </a:fontRef>
        </p:style>
        <p:txBody>
          <a:bodyPr>
            <a:normAutofit fontScale="47500" lnSpcReduction="20000"/>
          </a:bodyPr>
          <a:lstStyle/>
          <a:p>
            <a:r>
              <a:rPr lang="ru-RU" sz="4000" dirty="0" smtClean="0"/>
              <a:t>Диаграмма Парето</a:t>
            </a:r>
          </a:p>
          <a:p>
            <a:r>
              <a:rPr lang="ru-RU" sz="2500" dirty="0" smtClean="0"/>
              <a:t>Цель</a:t>
            </a:r>
            <a:r>
              <a:rPr lang="en-US" sz="2500" dirty="0" smtClean="0"/>
              <a:t>:</a:t>
            </a:r>
            <a:r>
              <a:rPr lang="ru-RU" sz="2500" dirty="0" smtClean="0"/>
              <a:t> Определение основной причины проблемы</a:t>
            </a:r>
            <a:r>
              <a:rPr lang="en-US" sz="2500" dirty="0" smtClean="0"/>
              <a:t>;</a:t>
            </a:r>
            <a:r>
              <a:rPr lang="ru-RU" sz="2500" dirty="0" smtClean="0"/>
              <a:t>     Порядок построения</a:t>
            </a:r>
            <a:r>
              <a:rPr lang="en-US" sz="2500" dirty="0" smtClean="0"/>
              <a:t>:</a:t>
            </a:r>
            <a:r>
              <a:rPr lang="ru-RU" sz="2500" dirty="0" smtClean="0"/>
              <a:t> </a:t>
            </a:r>
          </a:p>
          <a:p>
            <a:r>
              <a:rPr lang="ru-RU" sz="2500" dirty="0"/>
              <a:t>-</a:t>
            </a:r>
            <a:r>
              <a:rPr lang="ru-RU" sz="2500" dirty="0" smtClean="0"/>
              <a:t> выбрать проблемы</a:t>
            </a:r>
            <a:r>
              <a:rPr lang="en-US" sz="2500" dirty="0" smtClean="0"/>
              <a:t>;</a:t>
            </a:r>
            <a:endParaRPr lang="ru-RU" sz="2500" dirty="0" smtClean="0"/>
          </a:p>
          <a:p>
            <a:r>
              <a:rPr lang="ru-RU" sz="2500" dirty="0"/>
              <a:t>-</a:t>
            </a:r>
            <a:r>
              <a:rPr lang="ru-RU" sz="2500" dirty="0" smtClean="0"/>
              <a:t>определить критерий для сравнения</a:t>
            </a:r>
            <a:r>
              <a:rPr lang="en-US" sz="2500" dirty="0" smtClean="0"/>
              <a:t>;</a:t>
            </a:r>
            <a:endParaRPr lang="ru-RU" sz="2500" dirty="0" smtClean="0"/>
          </a:p>
          <a:p>
            <a:r>
              <a:rPr lang="ru-RU" sz="2500" dirty="0" smtClean="0"/>
              <a:t>- наметить период времени для изучения</a:t>
            </a:r>
            <a:r>
              <a:rPr lang="en-US" sz="2500" dirty="0" smtClean="0"/>
              <a:t>;</a:t>
            </a:r>
            <a:endParaRPr lang="ru-RU" sz="2500" dirty="0" smtClean="0"/>
          </a:p>
          <a:p>
            <a:r>
              <a:rPr lang="ru-RU" sz="2500" dirty="0" smtClean="0"/>
              <a:t>-сгруппировать данные по категориям</a:t>
            </a:r>
            <a:r>
              <a:rPr lang="en-US" sz="2500" dirty="0" smtClean="0"/>
              <a:t>;</a:t>
            </a:r>
          </a:p>
          <a:p>
            <a:pPr indent="0">
              <a:buNone/>
            </a:pPr>
            <a:r>
              <a:rPr lang="ru-RU" sz="2500" dirty="0" smtClean="0"/>
              <a:t>По горизонтальной оси перечислить категории в порядке уменьшения значения критерия с получением кумулятивной кривой</a:t>
            </a:r>
          </a:p>
          <a:p>
            <a:pPr indent="0">
              <a:buNone/>
            </a:pPr>
            <a:r>
              <a:rPr lang="ru-RU" sz="2500" dirty="0"/>
              <a:t> </a:t>
            </a:r>
            <a:r>
              <a:rPr lang="ru-RU" sz="2500" dirty="0" smtClean="0"/>
              <a:t>                                            Практическое занятие №4</a:t>
            </a:r>
            <a:endParaRPr lang="ru-RU" sz="2500" dirty="0"/>
          </a:p>
        </p:txBody>
      </p:sp>
    </p:spTree>
    <p:extLst>
      <p:ext uri="{BB962C8B-B14F-4D97-AF65-F5344CB8AC3E}">
        <p14:creationId xmlns:p14="http://schemas.microsoft.com/office/powerpoint/2010/main" val="210663054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337733"/>
            <a:ext cx="6400800" cy="685800"/>
          </a:xfrm>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
            </a:r>
            <a:br>
              <a:rPr lang="ru-RU" dirty="0"/>
            </a:br>
            <a:r>
              <a:rPr lang="ru-RU" dirty="0" smtClean="0"/>
              <a:t>ДИАГРАММА  ИСИКАВЫ</a:t>
            </a:r>
            <a:endParaRPr lang="ru-RU" dirty="0"/>
          </a:p>
        </p:txBody>
      </p:sp>
      <p:sp>
        <p:nvSpPr>
          <p:cNvPr id="3" name="Содержимое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lnSpcReduction="10000"/>
          </a:bodyPr>
          <a:lstStyle/>
          <a:p>
            <a:r>
              <a:rPr lang="ru-RU" dirty="0" smtClean="0"/>
              <a:t>Позволяет исследовать и изобразить причины проблем с представлением соотношения между результатом, следствием и причинами, влияющими на них с построением причинно-следственной диаграммы</a:t>
            </a:r>
            <a:r>
              <a:rPr lang="en-US" dirty="0" smtClean="0"/>
              <a:t>.</a:t>
            </a:r>
            <a:r>
              <a:rPr lang="ru-RU" dirty="0" smtClean="0"/>
              <a:t>Контрольные карты ***   Смотри заметку***</a:t>
            </a:r>
          </a:p>
          <a:p>
            <a:r>
              <a:rPr lang="ru-RU" dirty="0"/>
              <a:t> </a:t>
            </a:r>
            <a:r>
              <a:rPr lang="ru-RU" dirty="0" smtClean="0"/>
              <a:t>Практическое занятие  № </a:t>
            </a:r>
            <a:r>
              <a:rPr lang="ru-RU" sz="4000" dirty="0"/>
              <a:t>5</a:t>
            </a:r>
            <a:endParaRPr lang="ru-RU" dirty="0" smtClean="0"/>
          </a:p>
          <a:p>
            <a:endParaRPr lang="en-US" sz="2000" dirty="0" smtClean="0"/>
          </a:p>
        </p:txBody>
      </p:sp>
    </p:spTree>
    <p:extLst>
      <p:ext uri="{BB962C8B-B14F-4D97-AF65-F5344CB8AC3E}">
        <p14:creationId xmlns:p14="http://schemas.microsoft.com/office/powerpoint/2010/main" val="379592286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168400" y="1320799"/>
            <a:ext cx="6400800" cy="1007533"/>
          </a:xfrm>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ГИСТОГРАММА</a:t>
            </a:r>
            <a:br>
              <a:rPr lang="ru-RU" dirty="0"/>
            </a:br>
            <a:endParaRPr lang="ru-RU" dirty="0"/>
          </a:p>
        </p:txBody>
      </p:sp>
      <p:sp>
        <p:nvSpPr>
          <p:cNvPr id="4" name="Содержимое 3"/>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r>
              <a:rPr lang="ru-RU" sz="2400" dirty="0"/>
              <a:t>Цель</a:t>
            </a:r>
            <a:r>
              <a:rPr lang="en-US" sz="2400" dirty="0"/>
              <a:t>:</a:t>
            </a:r>
            <a:r>
              <a:rPr lang="ru-RU" sz="2400" dirty="0"/>
              <a:t> Представление распределения данных о числе единиц в каждой категории с  использованием столбикового графика с получением числа вариаций, которые имеет процесс</a:t>
            </a:r>
          </a:p>
          <a:p>
            <a:endParaRPr lang="ru-RU" dirty="0" smtClean="0"/>
          </a:p>
          <a:p>
            <a:r>
              <a:rPr lang="ru-RU" dirty="0" smtClean="0"/>
              <a:t>Практическое занятие  № </a:t>
            </a:r>
            <a:r>
              <a:rPr lang="ru-RU" sz="4000" dirty="0"/>
              <a:t>5</a:t>
            </a:r>
            <a:endParaRPr lang="ru-RU" dirty="0"/>
          </a:p>
        </p:txBody>
      </p:sp>
    </p:spTree>
    <p:extLst>
      <p:ext uri="{BB962C8B-B14F-4D97-AF65-F5344CB8AC3E}">
        <p14:creationId xmlns:p14="http://schemas.microsoft.com/office/powerpoint/2010/main" val="185084551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lstStyle/>
          <a:p>
            <a:r>
              <a:rPr lang="ru-RU" dirty="0" smtClean="0"/>
              <a:t>КВАЛИМЕТРИЯ</a:t>
            </a:r>
            <a:endParaRPr lang="ru-RU" dirty="0"/>
          </a:p>
        </p:txBody>
      </p:sp>
      <p:sp>
        <p:nvSpPr>
          <p:cNvPr id="3" name="Содержимое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fontScale="62500" lnSpcReduction="20000"/>
          </a:bodyPr>
          <a:lstStyle/>
          <a:p>
            <a:pPr indent="0">
              <a:buNone/>
            </a:pPr>
            <a:r>
              <a:rPr lang="ru-RU" dirty="0" smtClean="0"/>
              <a:t> ОТРАСЛЬ НАУКИ, ИЗУЧАЮЩАЯ И РЕАЛИЗУЮЩАЯ МЕТОДЫ КОЛИЧЕСТВЕННОЙ ОЦЕНКИ КАЧЕСТВА.               </a:t>
            </a:r>
            <a:r>
              <a:rPr lang="ru-RU" sz="2000" dirty="0" smtClean="0"/>
              <a:t>                                                                                                            - </a:t>
            </a:r>
            <a:r>
              <a:rPr lang="ru-RU" dirty="0" smtClean="0"/>
              <a:t>СТАТИСТИЧЕСКИЙ АНАЛИЗ ТОЧНОСТИ И СТАБИЛЬНОСТИ ТЕХНОЛОГИЧЕСКОГОПРОЦЕССА ОПРЕДЕЛЯЕТСЯ КАК ЕГО СВОЙСТВО,ОБУСЛОВЛИВАЮЩЕЕ БЛИЗОСТЬ ДЕЙСТВИТЕЛЬНЫХ И НОМИНАЛЬНЫХ ЗНАЧЕНИЙ ПАРАМЕТРОВ ПРОИЗВОДИМОЙ ФУНКЦИИ. ОЦЕНИВАЕТСЯ КОЭФФИЦИЕНТОМ ТОЧНОСТИ.</a:t>
            </a:r>
          </a:p>
          <a:p>
            <a:pPr indent="0">
              <a:buNone/>
            </a:pPr>
            <a:r>
              <a:rPr lang="ru-RU" dirty="0" smtClean="0"/>
              <a:t>-  </a:t>
            </a:r>
            <a:r>
              <a:rPr lang="ru-RU" sz="2600" dirty="0" smtClean="0"/>
              <a:t>Статистический анализ конкурентоспособности продукции</a:t>
            </a:r>
          </a:p>
          <a:p>
            <a:pPr indent="0">
              <a:buNone/>
            </a:pPr>
            <a:r>
              <a:rPr lang="ru-RU" sz="1400" dirty="0"/>
              <a:t> </a:t>
            </a:r>
            <a:r>
              <a:rPr lang="ru-RU" sz="1400" dirty="0" smtClean="0"/>
              <a:t>      Практическое занятие № </a:t>
            </a:r>
            <a:r>
              <a:rPr lang="ru-RU" sz="4000" dirty="0"/>
              <a:t>6</a:t>
            </a:r>
            <a:endParaRPr lang="ru-RU" sz="1400" dirty="0"/>
          </a:p>
        </p:txBody>
      </p:sp>
    </p:spTree>
    <p:extLst>
      <p:ext uri="{BB962C8B-B14F-4D97-AF65-F5344CB8AC3E}">
        <p14:creationId xmlns:p14="http://schemas.microsoft.com/office/powerpoint/2010/main" val="373632559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fontScale="90000"/>
          </a:bodyPr>
          <a:lstStyle/>
          <a:p>
            <a:r>
              <a:rPr lang="ru-RU" sz="2000" dirty="0" smtClean="0"/>
              <a:t>Коэффициент </a:t>
            </a:r>
            <a:br>
              <a:rPr lang="ru-RU" sz="2000" dirty="0" smtClean="0"/>
            </a:br>
            <a:r>
              <a:rPr lang="ru-RU" sz="2000" dirty="0" smtClean="0"/>
              <a:t>конкурентоспособности    </a:t>
            </a:r>
            <a:endParaRPr lang="ru-RU" sz="20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rmAutofit fontScale="92500" lnSpcReduction="20000"/>
          </a:bodyPr>
          <a:lstStyle/>
          <a:p>
            <a:pPr indent="0">
              <a:buNone/>
            </a:pPr>
            <a:r>
              <a:rPr lang="ru-RU" sz="1600" dirty="0" smtClean="0"/>
              <a:t>- СРАВНЕНИЕ </a:t>
            </a:r>
            <a:r>
              <a:rPr lang="ru-RU" dirty="0" smtClean="0"/>
              <a:t> оценки(среднего балла) выпускаемой продукции с оценкой всех рыночных факторов (средний балл по данным экспертов);</a:t>
            </a:r>
          </a:p>
          <a:p>
            <a:r>
              <a:rPr lang="ru-RU" dirty="0" smtClean="0"/>
              <a:t>- рассчитывается как доля разности средних баллов аналога и выпускаемой продукции от среднего балла выпускаемой продукции.</a:t>
            </a:r>
          </a:p>
          <a:p>
            <a:r>
              <a:rPr lang="ru-RU" dirty="0"/>
              <a:t> </a:t>
            </a:r>
            <a:r>
              <a:rPr lang="ru-RU" dirty="0" smtClean="0"/>
              <a:t>      Практическое занятие  № </a:t>
            </a:r>
            <a:r>
              <a:rPr lang="ru-RU" sz="4000" dirty="0"/>
              <a:t>6</a:t>
            </a:r>
            <a:endParaRPr lang="ru-RU" dirty="0"/>
          </a:p>
        </p:txBody>
      </p:sp>
    </p:spTree>
    <p:extLst>
      <p:ext uri="{BB962C8B-B14F-4D97-AF65-F5344CB8AC3E}">
        <p14:creationId xmlns:p14="http://schemas.microsoft.com/office/powerpoint/2010/main" val="372881644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400" dirty="0" smtClean="0"/>
              <a:t>КОЭФФИЦИЕНТ ТОЧНОСТИ</a:t>
            </a:r>
            <a:endParaRPr lang="ru-RU" sz="2400" dirty="0"/>
          </a:p>
        </p:txBody>
      </p:sp>
      <p:sp>
        <p:nvSpPr>
          <p:cNvPr id="3" name="Содержимое 2"/>
          <p:cNvSpPr>
            <a:spLocks noGrp="1"/>
          </p:cNvSpPr>
          <p:nvPr>
            <p:ph idx="1"/>
          </p:nvPr>
        </p:nvSpPr>
        <p:spPr>
          <a:xfrm>
            <a:off x="1371600" y="2438400"/>
            <a:ext cx="6400800" cy="3048001"/>
          </a:xfrm>
        </p:spPr>
        <p:style>
          <a:lnRef idx="1">
            <a:schemeClr val="accent6"/>
          </a:lnRef>
          <a:fillRef idx="3">
            <a:schemeClr val="accent6"/>
          </a:fillRef>
          <a:effectRef idx="2">
            <a:schemeClr val="accent6"/>
          </a:effectRef>
          <a:fontRef idx="minor">
            <a:schemeClr val="lt1"/>
          </a:fontRef>
        </p:style>
        <p:txBody>
          <a:bodyPr>
            <a:normAutofit fontScale="92500" lnSpcReduction="10000"/>
          </a:bodyPr>
          <a:lstStyle/>
          <a:p>
            <a:r>
              <a:rPr lang="ru-RU" dirty="0" smtClean="0"/>
              <a:t>-  используется в методах статистического регулирования технологических процессов;</a:t>
            </a:r>
          </a:p>
          <a:p>
            <a:r>
              <a:rPr lang="ru-RU" dirty="0" smtClean="0"/>
              <a:t>- рассчитывается  отношением шести стандартных отклонений к величине допуска на продукцию.</a:t>
            </a:r>
          </a:p>
          <a:p>
            <a:endParaRPr lang="ru-RU" dirty="0"/>
          </a:p>
          <a:p>
            <a:r>
              <a:rPr lang="ru-RU" dirty="0" smtClean="0"/>
              <a:t>        ПРАКТИЧЕСКОЕ ЗАНЯТИЕ №  </a:t>
            </a:r>
            <a:r>
              <a:rPr lang="ru-RU" sz="4000" dirty="0"/>
              <a:t>6</a:t>
            </a:r>
            <a:endParaRPr lang="ru-RU" dirty="0" smtClean="0"/>
          </a:p>
        </p:txBody>
      </p:sp>
    </p:spTree>
    <p:extLst>
      <p:ext uri="{BB962C8B-B14F-4D97-AF65-F5344CB8AC3E}">
        <p14:creationId xmlns:p14="http://schemas.microsoft.com/office/powerpoint/2010/main" val="414644770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1600" dirty="0" smtClean="0"/>
              <a:t>СТАТИСТИЧЕСКОЕ РЕГУЛИРОВАНИЕ ТЕХНОЛОГИЧЕСКОГО ПРОЦЕССА</a:t>
            </a:r>
            <a:endParaRPr lang="ru-RU" sz="1600" dirty="0"/>
          </a:p>
        </p:txBody>
      </p:sp>
      <p:sp>
        <p:nvSpPr>
          <p:cNvPr id="3" name="Содержимое 2"/>
          <p:cNvSpPr>
            <a:spLocks noGrp="1"/>
          </p:cNvSpPr>
          <p:nvPr>
            <p:ph idx="1"/>
          </p:nvPr>
        </p:nvSpPr>
        <p:spPr>
          <a:xfrm>
            <a:off x="1236134" y="2438400"/>
            <a:ext cx="6400800" cy="3048001"/>
          </a:xfrm>
        </p:spPr>
        <p:style>
          <a:lnRef idx="0">
            <a:schemeClr val="accent5"/>
          </a:lnRef>
          <a:fillRef idx="3">
            <a:schemeClr val="accent5"/>
          </a:fillRef>
          <a:effectRef idx="3">
            <a:schemeClr val="accent5"/>
          </a:effectRef>
          <a:fontRef idx="minor">
            <a:schemeClr val="lt1"/>
          </a:fontRef>
        </p:style>
        <p:txBody>
          <a:bodyPr>
            <a:normAutofit fontScale="92500" lnSpcReduction="20000"/>
          </a:bodyPr>
          <a:lstStyle/>
          <a:p>
            <a:r>
              <a:rPr lang="ru-RU" dirty="0" smtClean="0"/>
              <a:t>- </a:t>
            </a:r>
            <a:r>
              <a:rPr lang="ru-RU" sz="1400" dirty="0" smtClean="0"/>
              <a:t>ОБЕСПЕЧИВАЕТ ПРОВЕДЕНИЕ ПРЕДВАРИТЕЛЬНОГО АНАЛИЗА ТОЧНОСТИ И СТАБИЛЬНОСТИ ПРОЦЕССА;</a:t>
            </a:r>
          </a:p>
          <a:p>
            <a:r>
              <a:rPr lang="ru-RU" sz="1400" dirty="0" smtClean="0"/>
              <a:t>- СТАБИЛЬНОСТЬ ОЦЕНИВАЕТСЯ ПОСТРОЕНИЕМ И АНАЛИЗОМ ГИСТОГРАММ И КОНТРОЛЬНЫХ КАРТ;</a:t>
            </a:r>
          </a:p>
          <a:p>
            <a:r>
              <a:rPr lang="ru-RU" sz="1400" dirty="0" smtClean="0"/>
              <a:t>- ТОЧНОСТЬ ТЕХНОЛОГИЧЕСКОГО ПРОЦЕССА  ОЦЕНИВАЕТСЯ ВЕРОЯТНОЙ ДОЛЕЙ ДЕФЕКТНОЙ ПРОДУКЦИИ И КОЭФФИЦИЕНТА ТОЧНОСТИ. </a:t>
            </a:r>
          </a:p>
          <a:p>
            <a:r>
              <a:rPr lang="ru-RU" sz="1400" dirty="0"/>
              <a:t> </a:t>
            </a:r>
            <a:r>
              <a:rPr lang="ru-RU" sz="1400" dirty="0" smtClean="0"/>
              <a:t>                       ПРАКТИЧЕСКОЕ ЗАНЯТИЕ  № </a:t>
            </a:r>
            <a:r>
              <a:rPr lang="ru-RU" sz="4000" dirty="0" smtClean="0"/>
              <a:t>6</a:t>
            </a:r>
            <a:endParaRPr lang="ru-RU" sz="1400" dirty="0"/>
          </a:p>
        </p:txBody>
      </p:sp>
    </p:spTree>
    <p:extLst>
      <p:ext uri="{BB962C8B-B14F-4D97-AF65-F5344CB8AC3E}">
        <p14:creationId xmlns:p14="http://schemas.microsoft.com/office/powerpoint/2010/main" val="234763666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Autofit/>
          </a:bodyPr>
          <a:lstStyle/>
          <a:p>
            <a:r>
              <a:rPr lang="ru-RU" sz="4000" dirty="0" smtClean="0"/>
              <a:t>Анализ выбросов</a:t>
            </a:r>
            <a:endParaRPr lang="ru-RU" sz="4000" dirty="0"/>
          </a:p>
        </p:txBody>
      </p:sp>
      <p:sp>
        <p:nvSpPr>
          <p:cNvPr id="3" name="Содержимое 2"/>
          <p:cNvSpPr>
            <a:spLocks noGrp="1"/>
          </p:cNvSpPr>
          <p:nvPr>
            <p:ph idx="1"/>
          </p:nvPr>
        </p:nvSpPr>
        <p:spPr>
          <a:solidFill>
            <a:srgbClr val="FFFF00"/>
          </a:solidFill>
        </p:spPr>
        <p:txBody>
          <a:bodyPr>
            <a:normAutofit fontScale="92500"/>
          </a:bodyPr>
          <a:lstStyle/>
          <a:p>
            <a:r>
              <a:rPr lang="ru-RU" sz="2000" dirty="0"/>
              <a:t>Выбросы – аномальные значения наблюдаемой величины, значительно отличающиеся от остальных. </a:t>
            </a:r>
            <a:endParaRPr lang="ru-RU" sz="2000" dirty="0" smtClean="0"/>
          </a:p>
          <a:p>
            <a:r>
              <a:rPr lang="ru-RU" sz="2000" dirty="0"/>
              <a:t>Подтверждение ошибочного результата сводится к проверке гипотезы о выбросах</a:t>
            </a:r>
            <a:r>
              <a:rPr lang="ru-RU" sz="2400" dirty="0" smtClean="0"/>
              <a:t>.</a:t>
            </a:r>
          </a:p>
          <a:p>
            <a:r>
              <a:rPr lang="ru-RU" sz="2400" dirty="0"/>
              <a:t> </a:t>
            </a:r>
            <a:r>
              <a:rPr lang="ru-RU" sz="2400" dirty="0" smtClean="0"/>
              <a:t>     </a:t>
            </a:r>
            <a:r>
              <a:rPr lang="ru-RU" sz="2000" dirty="0" smtClean="0"/>
              <a:t>ПРАКТИЧЕСКОЕ ЗАНЯТИЕ  № </a:t>
            </a:r>
            <a:r>
              <a:rPr lang="ru-RU" sz="4000" dirty="0" smtClean="0"/>
              <a:t>12</a:t>
            </a:r>
            <a:endParaRPr lang="ru-RU" sz="2400" dirty="0"/>
          </a:p>
          <a:p>
            <a:endParaRPr lang="ru-RU" dirty="0"/>
          </a:p>
        </p:txBody>
      </p:sp>
    </p:spTree>
    <p:extLst>
      <p:ext uri="{BB962C8B-B14F-4D97-AF65-F5344CB8AC3E}">
        <p14:creationId xmlns:p14="http://schemas.microsoft.com/office/powerpoint/2010/main" val="358329718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800" dirty="0" smtClean="0"/>
              <a:t>КОРРЕЛЯЦИОННЫЙ АНАЛИЗ</a:t>
            </a:r>
            <a:endParaRPr lang="ru-RU" sz="2800" dirty="0"/>
          </a:p>
        </p:txBody>
      </p:sp>
      <p:sp>
        <p:nvSpPr>
          <p:cNvPr id="3" name="Содержимое 2"/>
          <p:cNvSpPr>
            <a:spLocks noGrp="1"/>
          </p:cNvSpPr>
          <p:nvPr>
            <p:ph idx="1"/>
          </p:nvPr>
        </p:nvSpPr>
        <p:spPr>
          <a:xfrm>
            <a:off x="1371600" y="2675466"/>
            <a:ext cx="6400800" cy="3048001"/>
          </a:xfrm>
        </p:spPr>
        <p:style>
          <a:lnRef idx="0">
            <a:schemeClr val="accent1"/>
          </a:lnRef>
          <a:fillRef idx="3">
            <a:schemeClr val="accent1"/>
          </a:fillRef>
          <a:effectRef idx="3">
            <a:schemeClr val="accent1"/>
          </a:effectRef>
          <a:fontRef idx="minor">
            <a:schemeClr val="lt1"/>
          </a:fontRef>
        </p:style>
        <p:txBody>
          <a:bodyPr>
            <a:normAutofit fontScale="85000" lnSpcReduction="10000"/>
          </a:bodyPr>
          <a:lstStyle/>
          <a:p>
            <a:r>
              <a:rPr lang="ru-RU" dirty="0" smtClean="0"/>
              <a:t>- Оценивает тесноту оптимизирующей функции с факторами, определяющими технологический процесс;</a:t>
            </a:r>
          </a:p>
          <a:p>
            <a:r>
              <a:rPr lang="ru-RU" dirty="0" smtClean="0"/>
              <a:t>- коэффициент корреляции устанавливает статистическую зависимость между случайными величинами;</a:t>
            </a:r>
          </a:p>
          <a:p>
            <a:r>
              <a:rPr lang="ru-RU" dirty="0" smtClean="0"/>
              <a:t>- корреляционная зависимость указывает: изменение фактора приводит к изменению среднего значения функции</a:t>
            </a:r>
          </a:p>
          <a:p>
            <a:r>
              <a:rPr lang="ru-RU" dirty="0"/>
              <a:t> </a:t>
            </a:r>
            <a:r>
              <a:rPr lang="ru-RU" dirty="0" smtClean="0"/>
              <a:t>               </a:t>
            </a:r>
            <a:r>
              <a:rPr lang="ru-RU" dirty="0"/>
              <a:t> </a:t>
            </a:r>
            <a:r>
              <a:rPr lang="ru-RU" dirty="0" smtClean="0"/>
              <a:t>      ПРАКТИЧЕСКОЕ ЗАНЯТИЕ  № </a:t>
            </a:r>
            <a:r>
              <a:rPr lang="ru-RU" sz="4000" dirty="0" smtClean="0"/>
              <a:t>8</a:t>
            </a:r>
            <a:endParaRPr lang="ru-RU" dirty="0"/>
          </a:p>
        </p:txBody>
      </p:sp>
    </p:spTree>
    <p:extLst>
      <p:ext uri="{BB962C8B-B14F-4D97-AF65-F5344CB8AC3E}">
        <p14:creationId xmlns:p14="http://schemas.microsoft.com/office/powerpoint/2010/main" val="277460548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800" dirty="0" smtClean="0"/>
              <a:t>ДИСПЕРСИОННЫЙ АНАЛИЗ</a:t>
            </a:r>
            <a:endParaRPr lang="ru-RU" sz="2800" dirty="0"/>
          </a:p>
        </p:txBody>
      </p:sp>
      <p:sp>
        <p:nvSpPr>
          <p:cNvPr id="3" name="Содержимое 2"/>
          <p:cNvSpPr>
            <a:spLocks noGrp="1"/>
          </p:cNvSpPr>
          <p:nvPr>
            <p:ph idx="1"/>
          </p:nvPr>
        </p:nvSpPr>
        <p:spPr>
          <a:solidFill>
            <a:srgbClr val="FFFF00"/>
          </a:solidFill>
        </p:spPr>
        <p:txBody>
          <a:bodyPr>
            <a:normAutofit fontScale="92500" lnSpcReduction="20000"/>
          </a:bodyPr>
          <a:lstStyle/>
          <a:p>
            <a:pPr indent="0">
              <a:buNone/>
            </a:pPr>
            <a:r>
              <a:rPr lang="ru-RU" dirty="0" smtClean="0"/>
              <a:t>  - УСТАНАВЛИВАЕТ ЗНАЧИМОСТЬ ФАКТОРОВ ПО КРИТЕРИЮ ИХ СУЩЕСТВЕННОГО ВЛИЯНИЯ  НА ИССЛЕДУЕМУЮ ВЕЛИЧИНУ                                                             – ПОКАЗАТЕЛЬ, ОПРЕДЕЛЯЮЩИЙ КАЧЕСТВО ПРОДУКЦИИ;- ПРОВЕРКА ЗНАЧИМОСТИ ОЦЕНОК ДИСПЕРСИЙ ПО КРИТЕРИЮ ФИШЕРА.   </a:t>
            </a:r>
          </a:p>
          <a:p>
            <a:pPr indent="0">
              <a:buNone/>
            </a:pPr>
            <a:r>
              <a:rPr lang="ru-RU" dirty="0"/>
              <a:t> </a:t>
            </a:r>
            <a:r>
              <a:rPr lang="ru-RU" dirty="0" smtClean="0"/>
              <a:t>    ПРАКТИЧЕСКОЕ ЗАНЯТИЕ  №  </a:t>
            </a:r>
            <a:r>
              <a:rPr lang="ru-RU" sz="4000" dirty="0"/>
              <a:t>9</a:t>
            </a:r>
            <a:r>
              <a:rPr lang="ru-RU" dirty="0" smtClean="0"/>
              <a:t>                         </a:t>
            </a:r>
            <a:endParaRPr lang="ru-RU" dirty="0"/>
          </a:p>
        </p:txBody>
      </p:sp>
    </p:spTree>
    <p:extLst>
      <p:ext uri="{BB962C8B-B14F-4D97-AF65-F5344CB8AC3E}">
        <p14:creationId xmlns:p14="http://schemas.microsoft.com/office/powerpoint/2010/main" val="260613676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800" dirty="0" smtClean="0"/>
              <a:t>Регрессионный анализ</a:t>
            </a:r>
            <a:endParaRPr lang="ru-RU" sz="2800" dirty="0"/>
          </a:p>
        </p:txBody>
      </p:sp>
      <p:sp>
        <p:nvSpPr>
          <p:cNvPr id="3" name="Содержимое 2"/>
          <p:cNvSpPr>
            <a:spLocks noGrp="1"/>
          </p:cNvSpPr>
          <p:nvPr>
            <p:ph idx="1"/>
          </p:nvPr>
        </p:nvSpPr>
        <p:spPr>
          <a:solidFill>
            <a:srgbClr val="FFFF00"/>
          </a:solidFill>
          <a:ln>
            <a:solidFill>
              <a:srgbClr val="FF6600"/>
            </a:solidFill>
          </a:ln>
        </p:spPr>
        <p:txBody>
          <a:bodyPr>
            <a:normAutofit fontScale="92500" lnSpcReduction="10000"/>
          </a:bodyPr>
          <a:lstStyle/>
          <a:p>
            <a:r>
              <a:rPr lang="ru-RU" dirty="0" smtClean="0"/>
              <a:t>- </a:t>
            </a:r>
            <a:r>
              <a:rPr lang="ru-RU" sz="1600" dirty="0" smtClean="0"/>
              <a:t>ПРИНЦИП МАКСИМУМА ПОДОБИЯ;- МЕТОД НАИМЕНЬШИХ КВАДРАТОВ С СПОЛЬЗОВАНИЕМ СТАТИСТИЧЕСКИХ ОЦЕНОК</a:t>
            </a:r>
            <a:r>
              <a:rPr lang="ru-RU" dirty="0" smtClean="0"/>
              <a:t>:</a:t>
            </a:r>
            <a:r>
              <a:rPr lang="ru-RU" sz="1400" dirty="0" smtClean="0"/>
              <a:t>                                                                                  *    ОЦЕНКА ДИСПЕРСИИ ВОСПРОИЗВОДИМОСТИ</a:t>
            </a:r>
          </a:p>
          <a:p>
            <a:r>
              <a:rPr lang="ru-RU" sz="1400" dirty="0" smtClean="0"/>
              <a:t>* ОЦЕНКА ОДНОРОДНОСТИ ДИСПЕРСИЙ</a:t>
            </a:r>
          </a:p>
          <a:p>
            <a:r>
              <a:rPr lang="ru-RU" sz="1400" dirty="0" smtClean="0"/>
              <a:t>* ОЦЕНКА ЗНАЧИМОСТИ КОЭФФИЦИЕНТОВ</a:t>
            </a:r>
          </a:p>
          <a:p>
            <a:r>
              <a:rPr lang="ru-RU" sz="1400" dirty="0" smtClean="0"/>
              <a:t>* ОЦЕНКА АДЕКВАТНОСТИ УРАВНЕНИЯ РЕГРЕССИИ</a:t>
            </a:r>
          </a:p>
          <a:p>
            <a:r>
              <a:rPr lang="ru-RU" sz="1400" dirty="0"/>
              <a:t> </a:t>
            </a:r>
            <a:r>
              <a:rPr lang="ru-RU" sz="1400" dirty="0" smtClean="0"/>
              <a:t>  ПРАКТИЧЕСКИЕ ЗАНЯТИЯ  № </a:t>
            </a:r>
            <a:r>
              <a:rPr lang="ru-RU" sz="4000" dirty="0" smtClean="0"/>
              <a:t>10</a:t>
            </a:r>
            <a:r>
              <a:rPr lang="ru-RU" sz="1400" dirty="0" smtClean="0"/>
              <a:t>                                                            </a:t>
            </a:r>
            <a:endParaRPr lang="ru-RU" sz="2200" dirty="0" smtClean="0"/>
          </a:p>
          <a:p>
            <a:endParaRPr lang="ru-RU" sz="1400" dirty="0"/>
          </a:p>
        </p:txBody>
      </p:sp>
    </p:spTree>
    <p:extLst>
      <p:ext uri="{BB962C8B-B14F-4D97-AF65-F5344CB8AC3E}">
        <p14:creationId xmlns:p14="http://schemas.microsoft.com/office/powerpoint/2010/main" val="135793837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a:bodyPr>
          <a:lstStyle/>
          <a:p>
            <a:r>
              <a:rPr lang="ru-RU" sz="2000" dirty="0" smtClean="0"/>
              <a:t>ПРОВЕРКА СТАТИСТИЧЕСКИХ ГИПОТЕЗ</a:t>
            </a:r>
            <a:endParaRPr lang="ru-RU" sz="2000" dirty="0"/>
          </a:p>
        </p:txBody>
      </p:sp>
      <p:sp>
        <p:nvSpPr>
          <p:cNvPr id="3" name="Содержимое 2"/>
          <p:cNvSpPr>
            <a:spLocks noGrp="1"/>
          </p:cNvSpPr>
          <p:nvPr>
            <p:ph idx="1"/>
          </p:nvPr>
        </p:nvSpPr>
        <p:spPr>
          <a:ln/>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r>
              <a:rPr lang="ru-RU" dirty="0" smtClean="0"/>
              <a:t>- </a:t>
            </a:r>
            <a:r>
              <a:rPr lang="ru-RU" sz="1400" dirty="0" smtClean="0"/>
              <a:t>СОДЕРЖАТЕЛЬНОЕ ВЫСКАЗЫВАНИЕ О СВОЙСТВАХ ГЕНЕРАЛЬНОЙ СОВОКУПНОСТИ;</a:t>
            </a:r>
          </a:p>
          <a:p>
            <a:r>
              <a:rPr lang="ru-RU" sz="1400" dirty="0" smtClean="0"/>
              <a:t>- ПРОВЕРКА ГИПОТЕЗЫ СВОДИТСЯ К ВЫЯСНЕНИЮ, ПОПАДАЕТ</a:t>
            </a:r>
          </a:p>
          <a:p>
            <a:r>
              <a:rPr lang="ru-RU" sz="1400" dirty="0" smtClean="0"/>
              <a:t>ИЛИ НЕТ ЗНАЧЕНИЕ ИСПОЛЬЗУЕМОЙ СТАТИСТИКИ В КРИТИЧЕСКУЮ ОБЛАСТЬ;</a:t>
            </a:r>
          </a:p>
          <a:p>
            <a:r>
              <a:rPr lang="ru-RU" sz="1400" dirty="0" smtClean="0"/>
              <a:t>- ВЫБОРОЧНЫЕ ХАРАКТЕРИСТИКИ ИМЕЮТ НОРМАЛЬНОЕ РАСПРЕДЕЛЕНИЕ.</a:t>
            </a:r>
          </a:p>
          <a:p>
            <a:r>
              <a:rPr lang="ru-RU" sz="1400" dirty="0"/>
              <a:t> </a:t>
            </a:r>
            <a:r>
              <a:rPr lang="ru-RU" sz="1400" dirty="0" smtClean="0"/>
              <a:t>     ПРАКТИЧЕСКОЕ ЗАНЯТИЕ  №</a:t>
            </a:r>
            <a:r>
              <a:rPr lang="ru-RU" sz="4000" dirty="0" smtClean="0"/>
              <a:t> 11</a:t>
            </a:r>
            <a:r>
              <a:rPr lang="ru-RU" sz="1400" dirty="0" smtClean="0"/>
              <a:t>                              </a:t>
            </a:r>
            <a:endParaRPr lang="ru-RU" sz="2200" dirty="0"/>
          </a:p>
        </p:txBody>
      </p:sp>
    </p:spTree>
    <p:extLst>
      <p:ext uri="{BB962C8B-B14F-4D97-AF65-F5344CB8AC3E}">
        <p14:creationId xmlns:p14="http://schemas.microsoft.com/office/powerpoint/2010/main" val="202022088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sz="2000" dirty="0" smtClean="0"/>
              <a:t>СТАНДАРТИЗАЦИЯ И СЕРТИФИКАЦИЯ ПРОДУКЦИИ</a:t>
            </a:r>
            <a:endParaRPr lang="ru-RU" sz="2000" dirty="0"/>
          </a:p>
        </p:txBody>
      </p:sp>
      <p:sp>
        <p:nvSpPr>
          <p:cNvPr id="3" name="Содержимое 2"/>
          <p:cNvSpPr>
            <a:spLocks noGrp="1"/>
          </p:cNvSpPr>
          <p:nvPr>
            <p:ph idx="1"/>
          </p:nvPr>
        </p:nvSpPr>
        <p:spPr>
          <a:solidFill>
            <a:srgbClr val="FFFF00"/>
          </a:solidFill>
        </p:spPr>
        <p:txBody>
          <a:bodyPr>
            <a:normAutofit fontScale="77500" lnSpcReduction="20000"/>
          </a:bodyPr>
          <a:lstStyle/>
          <a:p>
            <a:r>
              <a:rPr lang="ru-RU" dirty="0" smtClean="0"/>
              <a:t>- </a:t>
            </a:r>
            <a:r>
              <a:rPr lang="ru-RU" b="1" dirty="0"/>
              <a:t>стандартизация -- нормотворческая </a:t>
            </a:r>
            <a:r>
              <a:rPr lang="ru-RU" b="1" dirty="0" smtClean="0"/>
              <a:t>деятельность-</a:t>
            </a:r>
            <a:r>
              <a:rPr lang="ru-RU" dirty="0" smtClean="0"/>
              <a:t>гарант выпуска </a:t>
            </a:r>
            <a:r>
              <a:rPr lang="ru-RU" dirty="0" err="1" smtClean="0"/>
              <a:t>высококачественнойпродукции</a:t>
            </a:r>
            <a:r>
              <a:rPr lang="ru-RU" dirty="0" smtClean="0"/>
              <a:t>;    </a:t>
            </a:r>
            <a:r>
              <a:rPr lang="ru-RU" b="1" dirty="0" smtClean="0"/>
              <a:t>Сертификация</a:t>
            </a:r>
            <a:r>
              <a:rPr lang="ru-RU" dirty="0"/>
              <a:t> – это система мер и действий, подтверждающих соответствие фактических характеристик продукции требованиям международных и национальных стандартов, технических условий и иных нормативных документов, действующих на мировом рынке или в стране</a:t>
            </a:r>
            <a:r>
              <a:rPr lang="ru-RU" dirty="0" smtClean="0"/>
              <a:t>. </a:t>
            </a:r>
          </a:p>
          <a:p>
            <a:r>
              <a:rPr lang="ru-RU" dirty="0" smtClean="0"/>
              <a:t>Практическое занятие № </a:t>
            </a:r>
            <a:r>
              <a:rPr lang="ru-RU" sz="4000" dirty="0" smtClean="0"/>
              <a:t>7   </a:t>
            </a:r>
            <a:r>
              <a:rPr lang="ru-RU" sz="3300" dirty="0" smtClean="0"/>
              <a:t>Рубежный контроль </a:t>
            </a:r>
            <a:r>
              <a:rPr lang="ru-RU" sz="4000" dirty="0" smtClean="0"/>
              <a:t>1</a:t>
            </a:r>
            <a:r>
              <a:rPr lang="ru-RU" sz="3300" dirty="0" smtClean="0"/>
              <a:t>  </a:t>
            </a:r>
            <a:r>
              <a:rPr lang="ru-RU" dirty="0" smtClean="0"/>
              <a:t>                             </a:t>
            </a:r>
          </a:p>
          <a:p>
            <a:endParaRPr lang="ru-RU" dirty="0"/>
          </a:p>
        </p:txBody>
      </p:sp>
    </p:spTree>
    <p:extLst>
      <p:ext uri="{BB962C8B-B14F-4D97-AF65-F5344CB8AC3E}">
        <p14:creationId xmlns:p14="http://schemas.microsoft.com/office/powerpoint/2010/main" val="102755771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a:bodyPr>
          <a:lstStyle/>
          <a:p>
            <a:r>
              <a:rPr lang="ru-RU" sz="2000" dirty="0" smtClean="0"/>
              <a:t>МЕНЕДЖМЕНТ КАЧЕСТВА</a:t>
            </a:r>
            <a:endParaRPr lang="ru-RU" sz="2000" dirty="0"/>
          </a:p>
        </p:txBody>
      </p:sp>
      <p:sp>
        <p:nvSpPr>
          <p:cNvPr id="3" name="Содержимое 2"/>
          <p:cNvSpPr>
            <a:spLocks noGrp="1"/>
          </p:cNvSpPr>
          <p:nvPr>
            <p:ph idx="1"/>
          </p:nvPr>
        </p:nvSpPr>
        <p:spPr>
          <a:solidFill>
            <a:srgbClr val="FFFF00"/>
          </a:solidFill>
        </p:spPr>
        <p:txBody>
          <a:bodyPr>
            <a:normAutofit fontScale="85000" lnSpcReduction="10000"/>
          </a:bodyPr>
          <a:lstStyle/>
          <a:p>
            <a:r>
              <a:rPr lang="ru-RU" dirty="0" smtClean="0"/>
              <a:t>-  гарантия высокой стабильности и устойчивости качества продукции;</a:t>
            </a:r>
          </a:p>
          <a:p>
            <a:r>
              <a:rPr lang="ru-RU" dirty="0" smtClean="0"/>
              <a:t>- СЕРТИФИЦИРОВАННАЯ СИСТЕМА менеджмента качества определяет систему управления качеством процесса (продукции);</a:t>
            </a:r>
          </a:p>
          <a:p>
            <a:r>
              <a:rPr lang="ru-RU" dirty="0" smtClean="0"/>
              <a:t>- сохраняет конкурентные преимущества на рынке.</a:t>
            </a:r>
          </a:p>
          <a:p>
            <a:r>
              <a:rPr lang="ru-RU" dirty="0"/>
              <a:t> </a:t>
            </a:r>
            <a:r>
              <a:rPr lang="ru-RU" dirty="0" smtClean="0"/>
              <a:t>                      практическое занятие  № </a:t>
            </a:r>
            <a:r>
              <a:rPr lang="ru-RU" sz="4000" dirty="0" smtClean="0"/>
              <a:t>2</a:t>
            </a:r>
            <a:endParaRPr lang="ru-RU" dirty="0"/>
          </a:p>
        </p:txBody>
      </p:sp>
    </p:spTree>
    <p:extLst>
      <p:ext uri="{BB962C8B-B14F-4D97-AF65-F5344CB8AC3E}">
        <p14:creationId xmlns:p14="http://schemas.microsoft.com/office/powerpoint/2010/main" val="147250115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fontScale="90000"/>
          </a:bodyPr>
          <a:lstStyle/>
          <a:p>
            <a:r>
              <a:rPr lang="ru-RU" dirty="0"/>
              <a:t>ТИПОВАЯ ГИСТОГРАММА *</a:t>
            </a:r>
            <a:br>
              <a:rPr lang="ru-RU" dirty="0"/>
            </a:br>
            <a:r>
              <a:rPr lang="ru-RU" dirty="0"/>
              <a:t>ТИПОВАЯ ГИСТОГРАММА </a:t>
            </a: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78595500"/>
              </p:ext>
            </p:extLst>
          </p:nvPr>
        </p:nvGraphicFramePr>
        <p:xfrm>
          <a:off x="1371600" y="2438400"/>
          <a:ext cx="64008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9305944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lstStyle/>
          <a:p>
            <a:r>
              <a:rPr lang="ru-RU" sz="2800" dirty="0" smtClean="0"/>
              <a:t>Столбчатая гистограмма</a:t>
            </a:r>
            <a:r>
              <a:rPr lang="ru-RU" dirty="0" smtClean="0"/>
              <a:t> </a:t>
            </a:r>
            <a:r>
              <a:rPr lang="ru-RU" sz="1200" dirty="0" smtClean="0"/>
              <a:t>  </a:t>
            </a:r>
            <a:endParaRPr lang="ru-RU" dirty="0"/>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1897840662"/>
              </p:ext>
            </p:extLst>
          </p:nvPr>
        </p:nvGraphicFramePr>
        <p:xfrm>
          <a:off x="1371600" y="2438400"/>
          <a:ext cx="64008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9770047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Autofit/>
          </a:bodyPr>
          <a:lstStyle/>
          <a:p>
            <a:r>
              <a:rPr lang="ru-RU" sz="2400" dirty="0" smtClean="0"/>
              <a:t>ПЛАНИРОВАНИЕ ЭКСПЕРИМЕНТА</a:t>
            </a:r>
            <a:endParaRPr lang="ru-RU" sz="2400" dirty="0"/>
          </a:p>
        </p:txBody>
      </p:sp>
      <p:sp>
        <p:nvSpPr>
          <p:cNvPr id="3" name="Содержимое 2"/>
          <p:cNvSpPr>
            <a:spLocks noGrp="1"/>
          </p:cNvSpPr>
          <p:nvPr>
            <p:ph idx="1"/>
          </p:nvPr>
        </p:nvSpPr>
        <p:spPr>
          <a:solidFill>
            <a:srgbClr val="CCFFCC"/>
          </a:solidFill>
        </p:spPr>
        <p:txBody>
          <a:bodyPr>
            <a:normAutofit fontScale="85000" lnSpcReduction="10000"/>
          </a:bodyPr>
          <a:lstStyle/>
          <a:p>
            <a:pPr algn="ctr"/>
            <a:r>
              <a:rPr lang="ru-RU" sz="1600" dirty="0" smtClean="0"/>
              <a:t>- ПОКАЗАТЕЛЬ КАЧЕСТВА ИССЛЕДОВАНИЙ, ПРИ ОПТИМИЗАЦИИ РАБОЧЕГО РЕГЛАМЕНТА И СОСТАВА МАТЕРИАЛЬНЫХ И ТЕПЛОВЫХ  ПОТОКОВ ТЕХНОЛОГИЧЕСКИХ ПРОЦЕССОВ;  </a:t>
            </a:r>
          </a:p>
          <a:p>
            <a:pPr algn="ctr"/>
            <a:r>
              <a:rPr lang="ru-RU" sz="1600" dirty="0" smtClean="0"/>
              <a:t>- МОДЕЛИРУЕКТ ПРОЦЕСС С ПОЛУЧЕНИЕМ МАТЕМАТИЧЕСКОЙ МОДЕЛИ, ОПТИМИЗИРУЮЩЕЙ ПРОЦЕСС В ИССЛЕДОВАННОМ ФАКТОРНОМ ПРОСТРАНСТВЕ.</a:t>
            </a:r>
          </a:p>
          <a:p>
            <a:pPr indent="0" algn="ctr">
              <a:buNone/>
            </a:pPr>
            <a:r>
              <a:rPr lang="ru-RU" sz="1600" dirty="0" smtClean="0"/>
              <a:t>ПРАКТИЧЕСКОЕ ЗАНЯТИЕ № </a:t>
            </a:r>
            <a:r>
              <a:rPr lang="ru-RU" sz="4000" dirty="0" smtClean="0"/>
              <a:t>11.1</a:t>
            </a:r>
            <a:endParaRPr lang="ru-RU" sz="1600" dirty="0"/>
          </a:p>
        </p:txBody>
      </p:sp>
    </p:spTree>
    <p:extLst>
      <p:ext uri="{BB962C8B-B14F-4D97-AF65-F5344CB8AC3E}">
        <p14:creationId xmlns:p14="http://schemas.microsoft.com/office/powerpoint/2010/main" val="24759906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fontScale="90000"/>
          </a:bodyPr>
          <a:lstStyle/>
          <a:p>
            <a:r>
              <a:rPr lang="ru-RU" sz="2400" dirty="0" smtClean="0"/>
              <a:t>ПОЛНЫЙ ФАКТОРНЫЙ ЭКСПЕРИМЕНТ</a:t>
            </a:r>
            <a:endParaRPr lang="ru-RU" sz="2400" dirty="0"/>
          </a:p>
        </p:txBody>
      </p:sp>
      <p:sp>
        <p:nvSpPr>
          <p:cNvPr id="3" name="Содержимое 2"/>
          <p:cNvSpPr>
            <a:spLocks noGrp="1"/>
          </p:cNvSpPr>
          <p:nvPr>
            <p:ph idx="1"/>
          </p:nvPr>
        </p:nvSpPr>
        <p:spPr>
          <a:ln/>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r>
              <a:rPr lang="ru-RU" dirty="0" smtClean="0"/>
              <a:t>- МИНИМИЗАЦИЯ ОБЩЕГО ЧИСЛА ОПЫТОВ ПРИ ПОЛУЧЕНИИ НЕОБХОДИМОГО ЗНАНИЯ ОБ ОБЪЕКТЕ ИССЛЕДОВАНИЯ С ТРЕБУЕМОЙ ТОЧНОСТЬЮ;</a:t>
            </a:r>
          </a:p>
          <a:p>
            <a:r>
              <a:rPr lang="ru-RU" dirty="0" smtClean="0"/>
              <a:t>- ОПТИМИЗАЦИЯ ЦЕЛЕВОЙ ФУНКЦИИ, КАЧЕСТВО КОТОРОЙ ОЦЕНИВАЕТСЯ (УПРАВЛЕНИЕ КАЧЕСТВА МОДЕЛИРОВАНИЕМ)</a:t>
            </a:r>
          </a:p>
          <a:p>
            <a:r>
              <a:rPr lang="ru-RU" dirty="0"/>
              <a:t> </a:t>
            </a:r>
            <a:r>
              <a:rPr lang="ru-RU" dirty="0" smtClean="0"/>
              <a:t>                  ПРАКТИЧЕСКОЕ ЗАНЯТИЕ № </a:t>
            </a:r>
            <a:r>
              <a:rPr lang="ru-RU" sz="4000" dirty="0" smtClean="0"/>
              <a:t>13, 14</a:t>
            </a:r>
            <a:endParaRPr lang="ru-RU" dirty="0"/>
          </a:p>
        </p:txBody>
      </p:sp>
    </p:spTree>
    <p:extLst>
      <p:ext uri="{BB962C8B-B14F-4D97-AF65-F5344CB8AC3E}">
        <p14:creationId xmlns:p14="http://schemas.microsoft.com/office/powerpoint/2010/main" val="2915670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Autofit/>
          </a:bodyPr>
          <a:lstStyle/>
          <a:p>
            <a:r>
              <a:rPr lang="ru-RU" sz="2800" dirty="0" smtClean="0"/>
              <a:t>РУБЕЖНЫЙ</a:t>
            </a:r>
            <a:r>
              <a:rPr lang="ru-RU" sz="4000" dirty="0" smtClean="0"/>
              <a:t> </a:t>
            </a:r>
            <a:r>
              <a:rPr lang="ru-RU" sz="2800" dirty="0" smtClean="0"/>
              <a:t>КОНТРОЛЬ </a:t>
            </a:r>
            <a:r>
              <a:rPr lang="ru-RU" sz="4000" dirty="0" smtClean="0"/>
              <a:t>2</a:t>
            </a:r>
            <a:endParaRPr lang="ru-RU" sz="28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Autofit/>
          </a:bodyPr>
          <a:lstStyle/>
          <a:p>
            <a:r>
              <a:rPr lang="ru-RU" sz="1600" b="1" dirty="0"/>
              <a:t>Система комплексного подхода к управлению качеством</a:t>
            </a:r>
            <a:r>
              <a:rPr lang="ru-RU" sz="1600" dirty="0"/>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a:t>
            </a:r>
            <a:r>
              <a:rPr lang="ru-RU" sz="1600" dirty="0" smtClean="0"/>
              <a:t>                               ПРАКТИЧЕСКОЕ ЗАНЯТИЕ  № </a:t>
            </a:r>
            <a:r>
              <a:rPr lang="ru-RU" sz="4000" dirty="0" smtClean="0"/>
              <a:t>15</a:t>
            </a:r>
            <a:endParaRPr lang="ru-RU" sz="1600" dirty="0" smtClean="0"/>
          </a:p>
          <a:p>
            <a:r>
              <a:rPr lang="ru-RU" dirty="0" smtClean="0"/>
              <a:t> </a:t>
            </a:r>
            <a:endParaRPr lang="ru-RU" dirty="0"/>
          </a:p>
        </p:txBody>
      </p:sp>
    </p:spTree>
    <p:extLst>
      <p:ext uri="{BB962C8B-B14F-4D97-AF65-F5344CB8AC3E}">
        <p14:creationId xmlns:p14="http://schemas.microsoft.com/office/powerpoint/2010/main" val="27011306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sz="2000" dirty="0" smtClean="0"/>
              <a:t>Задания к практическим</a:t>
            </a:r>
            <a:br>
              <a:rPr lang="ru-RU" sz="2000" dirty="0" smtClean="0"/>
            </a:br>
            <a:r>
              <a:rPr lang="ru-RU" sz="2000" dirty="0" smtClean="0"/>
              <a:t>работам</a:t>
            </a:r>
            <a:endParaRPr lang="ru-RU" sz="2000" dirty="0"/>
          </a:p>
        </p:txBody>
      </p:sp>
      <p:sp>
        <p:nvSpPr>
          <p:cNvPr id="3" name="Содержимое 2"/>
          <p:cNvSpPr>
            <a:spLocks noGrp="1"/>
          </p:cNvSpPr>
          <p:nvPr>
            <p:ph idx="1"/>
          </p:nvPr>
        </p:nvSpPr>
        <p:spPr/>
        <p:style>
          <a:lnRef idx="1">
            <a:schemeClr val="dk1"/>
          </a:lnRef>
          <a:fillRef idx="2">
            <a:schemeClr val="dk1"/>
          </a:fillRef>
          <a:effectRef idx="1">
            <a:schemeClr val="dk1"/>
          </a:effectRef>
          <a:fontRef idx="minor">
            <a:schemeClr val="dk1"/>
          </a:fontRef>
        </p:style>
        <p:txBody>
          <a:bodyPr>
            <a:normAutofit fontScale="92500" lnSpcReduction="10000"/>
          </a:bodyPr>
          <a:lstStyle/>
          <a:p>
            <a:r>
              <a:rPr lang="ru-RU" sz="2400" dirty="0" smtClean="0"/>
              <a:t>Статистические методы управления качеством в горно-металлургическом комплексе и исследовании металлургических процессов</a:t>
            </a:r>
          </a:p>
          <a:p>
            <a:r>
              <a:rPr lang="ru-RU" sz="2400" dirty="0" smtClean="0"/>
              <a:t>К практическим занятиям  </a:t>
            </a:r>
            <a:r>
              <a:rPr lang="ru-RU" sz="4000" dirty="0" smtClean="0"/>
              <a:t>1  -  15</a:t>
            </a:r>
            <a:endParaRPr lang="ru-RU" sz="2400" dirty="0"/>
          </a:p>
        </p:txBody>
      </p:sp>
    </p:spTree>
    <p:extLst>
      <p:ext uri="{BB962C8B-B14F-4D97-AF65-F5344CB8AC3E}">
        <p14:creationId xmlns:p14="http://schemas.microsoft.com/office/powerpoint/2010/main" val="1113189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fontScale="90000"/>
          </a:bodyPr>
          <a:lstStyle/>
          <a:p>
            <a:r>
              <a:rPr lang="ru-RU" sz="2400" dirty="0" smtClean="0"/>
              <a:t>Роль статистических методов</a:t>
            </a:r>
            <a:endParaRPr lang="ru-RU" sz="2400" dirty="0"/>
          </a:p>
        </p:txBody>
      </p:sp>
      <p:sp>
        <p:nvSpPr>
          <p:cNvPr id="3" name="Содержимое 2"/>
          <p:cNvSpPr>
            <a:spLocks noGrp="1"/>
          </p:cNvSpPr>
          <p:nvPr>
            <p:ph idx="1"/>
          </p:nvPr>
        </p:nvSpPr>
        <p:spPr>
          <a:ln>
            <a:solidFill>
              <a:srgbClr val="FF6600"/>
            </a:solidFill>
          </a:ln>
        </p:spPr>
        <p:txBody>
          <a:bodyPr>
            <a:normAutofit/>
          </a:bodyPr>
          <a:lstStyle/>
          <a:p>
            <a:r>
              <a:rPr lang="ru-RU" sz="2000" dirty="0" smtClean="0"/>
              <a:t>Статистические методы – эффективный инструмент сбора и анализа информации о качестве, позволяющий с заданной точностью и достоверностью выполнить оценку качества с выработкой оптимальных управленческих решений</a:t>
            </a:r>
            <a:endParaRPr lang="ru-RU" sz="4000" dirty="0"/>
          </a:p>
        </p:txBody>
      </p:sp>
    </p:spTree>
    <p:extLst>
      <p:ext uri="{BB962C8B-B14F-4D97-AF65-F5344CB8AC3E}">
        <p14:creationId xmlns:p14="http://schemas.microsoft.com/office/powerpoint/2010/main" val="429073468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rmAutofit/>
          </a:bodyPr>
          <a:lstStyle/>
          <a:p>
            <a:r>
              <a:rPr lang="ru-RU" sz="2400" dirty="0" smtClean="0"/>
              <a:t>СПИСОК ЛИТЕРАТУРЫ</a:t>
            </a:r>
            <a:endParaRPr lang="ru-RU" sz="2400" dirty="0"/>
          </a:p>
        </p:txBody>
      </p:sp>
      <p:sp>
        <p:nvSpPr>
          <p:cNvPr id="3" name="Содержимое 2"/>
          <p:cNvSpPr>
            <a:spLocks noGrp="1"/>
          </p:cNvSpPr>
          <p:nvPr>
            <p:ph idx="1"/>
          </p:nvPr>
        </p:nvSpPr>
        <p:spPr/>
        <p:txBody>
          <a:bodyPr>
            <a:normAutofit fontScale="85000" lnSpcReduction="20000"/>
          </a:bodyPr>
          <a:lstStyle/>
          <a:p>
            <a:r>
              <a:rPr lang="ru-RU" dirty="0" smtClean="0"/>
              <a:t>ОСНОВНАЯ</a:t>
            </a:r>
          </a:p>
          <a:p>
            <a:r>
              <a:rPr lang="en-US" dirty="0"/>
              <a:t>Douglas C. Montgomery, George C. </a:t>
            </a:r>
            <a:r>
              <a:rPr lang="en-US" dirty="0" err="1"/>
              <a:t>Runger</a:t>
            </a:r>
            <a:r>
              <a:rPr lang="en-US" dirty="0"/>
              <a:t>    Applied Statistics and Probability </a:t>
            </a:r>
            <a:r>
              <a:rPr lang="en-US" dirty="0" err="1"/>
              <a:t>fоr</a:t>
            </a:r>
            <a:r>
              <a:rPr lang="en-US" dirty="0"/>
              <a:t> Engineers. Arizona State University. Copyright @ 2011 John Wiley </a:t>
            </a:r>
            <a:endParaRPr lang="ru-RU" dirty="0" smtClean="0"/>
          </a:p>
          <a:p>
            <a:r>
              <a:rPr lang="ru-RU" dirty="0" smtClean="0"/>
              <a:t>ДОПОЛНИТЕЛЬНАЯ</a:t>
            </a:r>
            <a:endParaRPr lang="ru-RU" dirty="0"/>
          </a:p>
          <a:p>
            <a:r>
              <a:rPr lang="ru-RU" dirty="0"/>
              <a:t>25  БАГАУТДИНОВА Н. ФОРМИРОВАНИЕ СИСТЕМЫ МЕНЕДЖМЕНТА КАЧЕСТВА. // ПРОБЛЕМЫ ТЕОРИИ И ПРАКТИКИ УПРАВЛЕНИЯ. - </a:t>
            </a:r>
            <a:r>
              <a:rPr lang="ru-RU" sz="2400" dirty="0"/>
              <a:t>2006. - №1. - С.17 </a:t>
            </a:r>
            <a:r>
              <a:rPr lang="ru-RU" sz="2400" dirty="0" smtClean="0"/>
              <a:t>– 21</a:t>
            </a:r>
            <a:r>
              <a:rPr lang="ru-RU" sz="2400" baseline="30000" dirty="0" smtClean="0"/>
              <a:t>**</a:t>
            </a:r>
            <a:endParaRPr lang="ru-RU" sz="2400" dirty="0" smtClean="0"/>
          </a:p>
          <a:p>
            <a:r>
              <a:rPr lang="ru-RU" sz="2400" dirty="0" smtClean="0"/>
              <a:t>*** СМОТРЕТЬ В ЗАМЕТКАХ</a:t>
            </a:r>
          </a:p>
        </p:txBody>
      </p:sp>
    </p:spTree>
    <p:extLst>
      <p:ext uri="{BB962C8B-B14F-4D97-AF65-F5344CB8AC3E}">
        <p14:creationId xmlns:p14="http://schemas.microsoft.com/office/powerpoint/2010/main" val="161870570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295399"/>
            <a:ext cx="6400800" cy="956733"/>
          </a:xfrm>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dirty="0" smtClean="0"/>
              <a:t/>
            </a:r>
            <a:br>
              <a:rPr lang="ru-RU" dirty="0" smtClean="0"/>
            </a:br>
            <a:r>
              <a:rPr lang="ru-RU" dirty="0"/>
              <a:t/>
            </a:r>
            <a:br>
              <a:rPr lang="ru-RU" dirty="0"/>
            </a:br>
            <a:r>
              <a:rPr lang="ru-RU" dirty="0" smtClean="0"/>
              <a:t>РЕФЕРАТ</a:t>
            </a:r>
            <a:br>
              <a:rPr lang="ru-RU" dirty="0" smtClean="0"/>
            </a:br>
            <a:r>
              <a:rPr lang="ru-RU" sz="2200" dirty="0" smtClean="0"/>
              <a:t>(РЕКОМЕНДУЕМОЕ</a:t>
            </a:r>
            <a:r>
              <a:rPr lang="ru-RU" dirty="0" smtClean="0"/>
              <a:t>)</a:t>
            </a:r>
            <a:endParaRPr lang="ru-RU" dirty="0"/>
          </a:p>
        </p:txBody>
      </p:sp>
      <p:sp>
        <p:nvSpPr>
          <p:cNvPr id="3" name="Содержимое 2"/>
          <p:cNvSpPr>
            <a:spLocks noGrp="1"/>
          </p:cNvSpPr>
          <p:nvPr>
            <p:ph idx="1"/>
          </p:nvPr>
        </p:nvSpPr>
        <p:spPr>
          <a:ln/>
        </p:spPr>
        <p:style>
          <a:lnRef idx="1">
            <a:schemeClr val="dk1"/>
          </a:lnRef>
          <a:fillRef idx="2">
            <a:schemeClr val="dk1"/>
          </a:fillRef>
          <a:effectRef idx="1">
            <a:schemeClr val="dk1"/>
          </a:effectRef>
          <a:fontRef idx="minor">
            <a:schemeClr val="dk1"/>
          </a:fontRef>
        </p:style>
        <p:txBody>
          <a:bodyPr/>
          <a:lstStyle/>
          <a:p>
            <a:r>
              <a:rPr lang="ru-RU" dirty="0" smtClean="0"/>
              <a:t>Тема</a:t>
            </a:r>
            <a:r>
              <a:rPr lang="en-US" dirty="0" smtClean="0"/>
              <a:t>:</a:t>
            </a:r>
            <a:r>
              <a:rPr lang="ru-RU" dirty="0" smtClean="0"/>
              <a:t> «Управление качеством продукции в горно-металлургической отрасли»</a:t>
            </a:r>
          </a:p>
          <a:p>
            <a:r>
              <a:rPr lang="ru-RU" dirty="0" smtClean="0"/>
              <a:t>К самостоятельной работе по дисциплине «Система управления качеством в промышленности»</a:t>
            </a:r>
          </a:p>
          <a:p>
            <a:r>
              <a:rPr lang="ru-RU" dirty="0" smtClean="0"/>
              <a:t>Рекомендуется в качестве примера представления реферата как по содержанию, так и по оформлению.</a:t>
            </a:r>
            <a:endParaRPr lang="ru-RU" dirty="0"/>
          </a:p>
        </p:txBody>
      </p:sp>
    </p:spTree>
    <p:extLst>
      <p:ext uri="{BB962C8B-B14F-4D97-AF65-F5344CB8AC3E}">
        <p14:creationId xmlns:p14="http://schemas.microsoft.com/office/powerpoint/2010/main" val="271965368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Модная.thmx</Template>
  <TotalTime>1028</TotalTime>
  <Words>10700</Words>
  <Application>Microsoft Macintosh PowerPoint</Application>
  <PresentationFormat>Экран (4:3)</PresentationFormat>
  <Paragraphs>1618</Paragraphs>
  <Slides>31</Slides>
  <Notes>31</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Couture</vt:lpstr>
      <vt:lpstr>СИСТЕМА  УправлениЯ качеством В ПРОМЫШЛЕННОСТИ</vt:lpstr>
      <vt:lpstr>ПОТЕНЦИАЛ И РАЗВИТИЕ  ПРОМЫШЛЕННОСТИ  в XXI веке                    </vt:lpstr>
      <vt:lpstr> УПРАВЛЕНИЕ КАЧЕСТВОМ  КАК ИНСТРУМЕНТ ИННОВАЦИОННОЙ СТРАТЕГИИ В ПРОМЫШЛЕННОСТИ</vt:lpstr>
      <vt:lpstr>МЕТОДОЛОГИЧЕСКИЕ ОСНОВЫ УПРАВЛЕНИЯ КАЧЕСТВОМ</vt:lpstr>
      <vt:lpstr> ГРУППА ПОКАЗАТЕЛЕЙ КАЧЕСТВА ПРОДУКЦИИ</vt:lpstr>
      <vt:lpstr>             МЕТОДЫ УПРАВЛЕНИЯ  КАЧЕСТВОМ       </vt:lpstr>
      <vt:lpstr>  МОЗГОВАЯ АТАКА </vt:lpstr>
      <vt:lpstr> КОНТРОЛЬНЫЙ ЛИСТОК</vt:lpstr>
      <vt:lpstr> ДИАГРАММА  ПАРЕТО</vt:lpstr>
      <vt:lpstr> ДИАГРАММА  ИСИКАВЫ</vt:lpstr>
      <vt:lpstr>ГИСТОГРАММА </vt:lpstr>
      <vt:lpstr>КВАЛИМЕТРИЯ</vt:lpstr>
      <vt:lpstr>Коэффициент  конкурентоспособности    </vt:lpstr>
      <vt:lpstr>КОЭФФИЦИЕНТ ТОЧНОСТИ</vt:lpstr>
      <vt:lpstr>СТАТИСТИЧЕСКОЕ РЕГУЛИРОВАНИЕ ТЕХНОЛОГИЧЕСКОГО ПРОЦЕССА</vt:lpstr>
      <vt:lpstr>Анализ выбросов</vt:lpstr>
      <vt:lpstr>КОРРЕЛЯЦИОННЫЙ АНАЛИЗ</vt:lpstr>
      <vt:lpstr>ДИСПЕРСИОННЫЙ АНАЛИЗ</vt:lpstr>
      <vt:lpstr>Регрессионный анализ</vt:lpstr>
      <vt:lpstr>ПРОВЕРКА СТАТИСТИЧЕСКИХ ГИПОТЕЗ</vt:lpstr>
      <vt:lpstr>СТАНДАРТИЗАЦИЯ И СЕРТИФИКАЦИЯ ПРОДУКЦИИ</vt:lpstr>
      <vt:lpstr>МЕНЕДЖМЕНТ КАЧЕСТВА</vt:lpstr>
      <vt:lpstr>ТИПОВАЯ ГИСТОГРАММА * ТИПОВАЯ ГИСТОГРАММА </vt:lpstr>
      <vt:lpstr>Столбчатая гистограмма   </vt:lpstr>
      <vt:lpstr>ПЛАНИРОВАНИЕ ЭКСПЕРИМЕНТА</vt:lpstr>
      <vt:lpstr>ПОЛНЫЙ ФАКТОРНЫЙ ЭКСПЕРИМЕНТ</vt:lpstr>
      <vt:lpstr>РУБЕЖНЫЙ КОНТРОЛЬ 2</vt:lpstr>
      <vt:lpstr>Задания к практическим работам</vt:lpstr>
      <vt:lpstr>Роль статистических методов</vt:lpstr>
      <vt:lpstr>СПИСОК ЛИТЕРАТУРЫ</vt:lpstr>
      <vt:lpstr>  РЕФЕРАТ (РЕКОМЕНДУЕМОЕ)</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Управление качеством металлургической продукции</dc:title>
  <dc:creator>Apple</dc:creator>
  <cp:lastModifiedBy>Apple</cp:lastModifiedBy>
  <cp:revision>129</cp:revision>
  <dcterms:created xsi:type="dcterms:W3CDTF">2016-02-07T03:30:56Z</dcterms:created>
  <dcterms:modified xsi:type="dcterms:W3CDTF">2016-02-24T05:29:16Z</dcterms:modified>
</cp:coreProperties>
</file>